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 id="2147483674" r:id="rId3"/>
  </p:sldMasterIdLst>
  <p:notesMasterIdLst>
    <p:notesMasterId r:id="rId21"/>
  </p:notesMasterIdLst>
  <p:sldIdLst>
    <p:sldId id="256" r:id="rId4"/>
    <p:sldId id="265" r:id="rId5"/>
    <p:sldId id="290" r:id="rId6"/>
    <p:sldId id="266" r:id="rId7"/>
    <p:sldId id="267" r:id="rId8"/>
    <p:sldId id="268" r:id="rId9"/>
    <p:sldId id="269" r:id="rId10"/>
    <p:sldId id="270" r:id="rId11"/>
    <p:sldId id="271" r:id="rId12"/>
    <p:sldId id="291" r:id="rId13"/>
    <p:sldId id="298" r:id="rId14"/>
    <p:sldId id="292" r:id="rId15"/>
    <p:sldId id="293" r:id="rId16"/>
    <p:sldId id="295" r:id="rId17"/>
    <p:sldId id="296" r:id="rId18"/>
    <p:sldId id="297" r:id="rId19"/>
    <p:sldId id="289"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0074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06" autoAdjust="0"/>
  </p:normalViewPr>
  <p:slideViewPr>
    <p:cSldViewPr>
      <p:cViewPr varScale="1">
        <p:scale>
          <a:sx n="60" d="100"/>
          <a:sy n="60" d="100"/>
        </p:scale>
        <p:origin x="1028" y="36"/>
      </p:cViewPr>
      <p:guideLst>
        <p:guide orient="horz" pos="2160"/>
        <p:guide pos="2880"/>
      </p:guideLst>
    </p:cSldViewPr>
  </p:slideViewPr>
  <p:outlineViewPr>
    <p:cViewPr>
      <p:scale>
        <a:sx n="33" d="100"/>
        <a:sy n="33" d="100"/>
      </p:scale>
      <p:origin x="0" y="4098"/>
    </p:cViewPr>
  </p:outlineViewPr>
  <p:notesTextViewPr>
    <p:cViewPr>
      <p:scale>
        <a:sx n="100" d="100"/>
        <a:sy n="100" d="100"/>
      </p:scale>
      <p:origin x="0" y="0"/>
    </p:cViewPr>
  </p:notesTextViewPr>
  <p:sorterViewPr>
    <p:cViewPr varScale="1">
      <p:scale>
        <a:sx n="100" d="100"/>
        <a:sy n="100" d="100"/>
      </p:scale>
      <p:origin x="0" y="-11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DFD55-88DB-4FD2-A0ED-E39D4768409A}" type="datetimeFigureOut">
              <a:rPr kumimoji="1" lang="ja-JP" altLang="en-US" smtClean="0"/>
              <a:t>2015/7/25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26EF76-72EF-4D4D-B974-BD83B077FAFC}" type="slidenum">
              <a:rPr kumimoji="1" lang="ja-JP" altLang="en-US" smtClean="0"/>
              <a:t>‹#›</a:t>
            </a:fld>
            <a:endParaRPr kumimoji="1" lang="ja-JP" altLang="en-US"/>
          </a:p>
        </p:txBody>
      </p:sp>
    </p:spTree>
    <p:extLst>
      <p:ext uri="{BB962C8B-B14F-4D97-AF65-F5344CB8AC3E}">
        <p14:creationId xmlns:p14="http://schemas.microsoft.com/office/powerpoint/2010/main" val="6715268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26EF76-72EF-4D4D-B974-BD83B077FAFC}" type="slidenum">
              <a:rPr kumimoji="1" lang="ja-JP" altLang="en-US" smtClean="0"/>
              <a:t>3</a:t>
            </a:fld>
            <a:endParaRPr kumimoji="1" lang="ja-JP" altLang="en-US"/>
          </a:p>
        </p:txBody>
      </p:sp>
    </p:spTree>
    <p:extLst>
      <p:ext uri="{BB962C8B-B14F-4D97-AF65-F5344CB8AC3E}">
        <p14:creationId xmlns:p14="http://schemas.microsoft.com/office/powerpoint/2010/main" val="4293298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6"/>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279956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3678279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618823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1904666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1511951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2544698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2701843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4"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186032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6885768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3270256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7B6B28-E456-4ECC-966E-5405F148FB51}" type="datetimeFigureOut">
              <a:rPr kumimoji="1" lang="ja-JP" altLang="en-US" smtClean="0"/>
              <a:t>2015/7/25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14917676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1946896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32209011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3257394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32345218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11814940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4116805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33326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4"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5295172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33528179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12463981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5901EC-09F4-4422-BB9B-267D22BEBED1}" type="datetimeFigureOut">
              <a:rPr kumimoji="1" lang="ja-JP" altLang="en-US" smtClean="0"/>
              <a:t>2015/7/25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25287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FFFF00"/>
                </a:solidFill>
              </a:defRPr>
            </a:lvl1pPr>
          </a:lstStyle>
          <a:p>
            <a:r>
              <a:rPr kumimoji="1" lang="ja-JP" altLang="en-US" dirty="0" smtClean="0"/>
              <a:t>マスタ タイトルの書式設定</a:t>
            </a:r>
            <a:endParaRPr kumimoji="1" lang="ja-JP" altLang="en-US" dirty="0"/>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4"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7434">
                <a:lumMod val="94000"/>
              </a:srgbClr>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2015/7/25</a:t>
            </a:fld>
            <a:endParaRPr kumimoji="1" lang="ja-JP" altLang="en-US"/>
          </a:p>
        </p:txBody>
      </p:sp>
      <p:sp>
        <p:nvSpPr>
          <p:cNvPr id="5" name="フッター プレースホルダ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434">
                <a:lumMod val="94000"/>
              </a:srgbClr>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B6B28-E456-4ECC-966E-5405F148FB51}" type="datetimeFigureOut">
              <a:rPr kumimoji="1" lang="ja-JP" altLang="en-US" smtClean="0"/>
              <a:t>2015/7/25</a:t>
            </a:fld>
            <a:endParaRPr kumimoji="1" lang="ja-JP" altLang="en-US"/>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BBEF2-4EBA-4E86-97C0-C84A9E9E7D65}" type="slidenum">
              <a:rPr kumimoji="1" lang="ja-JP" altLang="en-US" smtClean="0"/>
              <a:t>‹#›</a:t>
            </a:fld>
            <a:endParaRPr kumimoji="1" lang="ja-JP" altLang="en-US"/>
          </a:p>
        </p:txBody>
      </p:sp>
    </p:spTree>
    <p:extLst>
      <p:ext uri="{BB962C8B-B14F-4D97-AF65-F5344CB8AC3E}">
        <p14:creationId xmlns:p14="http://schemas.microsoft.com/office/powerpoint/2010/main" val="4121556690"/>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kumimoji="1" sz="4400" kern="120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434">
                <a:lumMod val="94000"/>
              </a:srgbClr>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901EC-09F4-4422-BB9B-267D22BEBED1}" type="datetimeFigureOut">
              <a:rPr kumimoji="1" lang="ja-JP" altLang="en-US" smtClean="0"/>
              <a:t>2015/7/25</a:t>
            </a:fld>
            <a:endParaRPr kumimoji="1" lang="ja-JP" altLang="en-US"/>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EF9E2C-5DD1-41C6-B2D2-C01B42EC6708}" type="slidenum">
              <a:rPr kumimoji="1" lang="ja-JP" altLang="en-US" smtClean="0"/>
              <a:t>‹#›</a:t>
            </a:fld>
            <a:endParaRPr kumimoji="1" lang="ja-JP" altLang="en-US"/>
          </a:p>
        </p:txBody>
      </p:sp>
    </p:spTree>
    <p:extLst>
      <p:ext uri="{BB962C8B-B14F-4D97-AF65-F5344CB8AC3E}">
        <p14:creationId xmlns:p14="http://schemas.microsoft.com/office/powerpoint/2010/main" val="99039066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kumimoji="1" sz="4400" kern="120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ctrTitle"/>
          </p:nvPr>
        </p:nvSpPr>
        <p:spPr>
          <a:xfrm>
            <a:off x="395536" y="980728"/>
            <a:ext cx="8352928" cy="1470025"/>
          </a:xfrm>
        </p:spPr>
        <p:txBody>
          <a:bodyPr>
            <a:noAutofit/>
          </a:bodyPr>
          <a:lstStyle/>
          <a:p>
            <a:pPr algn="ctr"/>
            <a:r>
              <a:rPr lang="en-US" altLang="ja-JP" sz="4000" dirty="0" smtClean="0"/>
              <a:t/>
            </a:r>
            <a:br>
              <a:rPr lang="en-US" altLang="ja-JP" sz="4000" dirty="0" smtClean="0"/>
            </a:br>
            <a:r>
              <a:rPr lang="en-US" altLang="ja-JP" sz="4000" dirty="0" smtClean="0"/>
              <a:t/>
            </a:r>
            <a:br>
              <a:rPr lang="en-US" altLang="ja-JP" sz="4000" dirty="0" smtClean="0"/>
            </a:br>
            <a:r>
              <a:rPr lang="ja-JP" altLang="en-US" sz="4000" dirty="0" smtClean="0"/>
              <a:t>新専門医制度下の研修施設について</a:t>
            </a:r>
            <a:endParaRPr lang="ja-JP" altLang="en-US" sz="4000" dirty="0"/>
          </a:p>
        </p:txBody>
      </p:sp>
      <p:sp>
        <p:nvSpPr>
          <p:cNvPr id="2" name="サブタイトル 1"/>
          <p:cNvSpPr>
            <a:spLocks noGrp="1"/>
          </p:cNvSpPr>
          <p:nvPr>
            <p:ph type="subTitle" idx="1"/>
          </p:nvPr>
        </p:nvSpPr>
        <p:spPr/>
        <p:txBody>
          <a:bodyPr>
            <a:normAutofit/>
          </a:bodyPr>
          <a:lstStyle/>
          <a:p>
            <a:r>
              <a:rPr lang="ja-JP" altLang="en-US" dirty="0" smtClean="0"/>
              <a:t>日本専門医機構形成外科領域</a:t>
            </a:r>
            <a:endParaRPr lang="en-US" altLang="ja-JP" dirty="0" smtClean="0"/>
          </a:p>
          <a:p>
            <a:r>
              <a:rPr lang="ja-JP" altLang="en-US" dirty="0" smtClean="0"/>
              <a:t>専門医委員会・研修委員会</a:t>
            </a:r>
            <a:endParaRPr lang="en-US" altLang="ja-JP" dirty="0" smtClean="0"/>
          </a:p>
          <a:p>
            <a:r>
              <a:rPr lang="ja-JP" altLang="en-US" dirty="0" smtClean="0"/>
              <a:t>朝</a:t>
            </a:r>
            <a:r>
              <a:rPr lang="ja-JP" altLang="en-US" dirty="0"/>
              <a:t>戸裕</a:t>
            </a:r>
            <a:r>
              <a:rPr lang="ja-JP" altLang="en-US" dirty="0" smtClean="0"/>
              <a:t>貴（獨協</a:t>
            </a:r>
            <a:r>
              <a:rPr lang="ja-JP" altLang="en-US" dirty="0"/>
              <a:t>医科大学形成</a:t>
            </a:r>
            <a:r>
              <a:rPr lang="ja-JP" altLang="en-US" dirty="0" smtClean="0"/>
              <a:t>外科）</a:t>
            </a:r>
            <a:endParaRPr kumimoji="1" lang="ja-JP" altLang="en-US" dirty="0"/>
          </a:p>
        </p:txBody>
      </p:sp>
    </p:spTree>
    <p:extLst>
      <p:ext uri="{BB962C8B-B14F-4D97-AF65-F5344CB8AC3E}">
        <p14:creationId xmlns:p14="http://schemas.microsoft.com/office/powerpoint/2010/main" val="2177735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nSpc>
                <a:spcPct val="150000"/>
              </a:lnSpc>
            </a:pPr>
            <a:r>
              <a:rPr lang="ja-JP" altLang="en-US" sz="3200" dirty="0"/>
              <a:t>専門研修施設群の構築と研修プログラム作成</a:t>
            </a:r>
            <a:endParaRPr lang="en-US" altLang="ja-JP" sz="3200" dirty="0"/>
          </a:p>
        </p:txBody>
      </p:sp>
      <p:sp>
        <p:nvSpPr>
          <p:cNvPr id="3" name="コンテンツ プレースホルダー 2"/>
          <p:cNvSpPr>
            <a:spLocks noGrp="1"/>
          </p:cNvSpPr>
          <p:nvPr>
            <p:ph idx="1"/>
          </p:nvPr>
        </p:nvSpPr>
        <p:spPr/>
        <p:txBody>
          <a:bodyPr>
            <a:normAutofit/>
          </a:bodyPr>
          <a:lstStyle/>
          <a:p>
            <a:r>
              <a:rPr kumimoji="1" lang="ja-JP" altLang="en-US" sz="2800" dirty="0" smtClean="0"/>
              <a:t>基幹施設が専門研修施設群を形成し、プログラム統括責任者が研修プログラム（申請書とプログラム冊子）を作成する。</a:t>
            </a:r>
            <a:endParaRPr kumimoji="1" lang="en-US" altLang="ja-JP" sz="2800" dirty="0" smtClean="0"/>
          </a:p>
          <a:p>
            <a:r>
              <a:rPr lang="ja-JP" altLang="en-US" sz="2800" dirty="0" smtClean="0"/>
              <a:t>各プログラムで年度ごとに採用できる専攻医の数を明示する。</a:t>
            </a:r>
            <a:endParaRPr kumimoji="1" lang="ja-JP" altLang="en-US" sz="2800" dirty="0"/>
          </a:p>
        </p:txBody>
      </p:sp>
      <p:grpSp>
        <p:nvGrpSpPr>
          <p:cNvPr id="4" name="グループ化 3"/>
          <p:cNvGrpSpPr/>
          <p:nvPr/>
        </p:nvGrpSpPr>
        <p:grpSpPr>
          <a:xfrm>
            <a:off x="1341934" y="4071969"/>
            <a:ext cx="1728192" cy="864096"/>
            <a:chOff x="2339752" y="4293096"/>
            <a:chExt cx="1728192" cy="864096"/>
          </a:xfrm>
        </p:grpSpPr>
        <p:sp>
          <p:nvSpPr>
            <p:cNvPr id="5" name="円/楕円 4"/>
            <p:cNvSpPr/>
            <p:nvPr/>
          </p:nvSpPr>
          <p:spPr>
            <a:xfrm>
              <a:off x="2339752" y="4293096"/>
              <a:ext cx="1728192" cy="86409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771800" y="4530315"/>
              <a:ext cx="1152128" cy="461665"/>
            </a:xfrm>
            <a:prstGeom prst="rect">
              <a:avLst/>
            </a:prstGeom>
            <a:noFill/>
          </p:spPr>
          <p:txBody>
            <a:bodyPr wrap="square" rtlCol="0">
              <a:spAutoFit/>
            </a:bodyPr>
            <a:lstStyle/>
            <a:p>
              <a:r>
                <a:rPr kumimoji="1" lang="ja-JP" altLang="en-US" sz="2400" dirty="0" smtClean="0"/>
                <a:t>基幹</a:t>
              </a:r>
              <a:endParaRPr kumimoji="1" lang="ja-JP" altLang="en-US" sz="2400" dirty="0"/>
            </a:p>
          </p:txBody>
        </p:sp>
      </p:grpSp>
      <p:grpSp>
        <p:nvGrpSpPr>
          <p:cNvPr id="7" name="グループ化 6"/>
          <p:cNvGrpSpPr/>
          <p:nvPr/>
        </p:nvGrpSpPr>
        <p:grpSpPr>
          <a:xfrm>
            <a:off x="1110444" y="5301208"/>
            <a:ext cx="586408" cy="1177480"/>
            <a:chOff x="5364088" y="5085184"/>
            <a:chExt cx="586408" cy="1177480"/>
          </a:xfrm>
        </p:grpSpPr>
        <p:sp>
          <p:nvSpPr>
            <p:cNvPr id="8" name="角丸四角形 7"/>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10" name="グループ化 9"/>
          <p:cNvGrpSpPr/>
          <p:nvPr/>
        </p:nvGrpSpPr>
        <p:grpSpPr>
          <a:xfrm>
            <a:off x="2838636" y="5301985"/>
            <a:ext cx="586408" cy="1177480"/>
            <a:chOff x="5364088" y="5085184"/>
            <a:chExt cx="586408" cy="1177480"/>
          </a:xfrm>
        </p:grpSpPr>
        <p:sp>
          <p:nvSpPr>
            <p:cNvPr id="11" name="角丸四角形 10"/>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13" name="グループ化 12"/>
          <p:cNvGrpSpPr/>
          <p:nvPr/>
        </p:nvGrpSpPr>
        <p:grpSpPr>
          <a:xfrm>
            <a:off x="4545123" y="5313832"/>
            <a:ext cx="586408" cy="1177480"/>
            <a:chOff x="5364088" y="5085184"/>
            <a:chExt cx="586408" cy="1177480"/>
          </a:xfrm>
        </p:grpSpPr>
        <p:sp>
          <p:nvSpPr>
            <p:cNvPr id="14" name="角丸四角形 13"/>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16" name="グループ化 15"/>
          <p:cNvGrpSpPr/>
          <p:nvPr/>
        </p:nvGrpSpPr>
        <p:grpSpPr>
          <a:xfrm>
            <a:off x="3673996" y="5301208"/>
            <a:ext cx="586408" cy="1177480"/>
            <a:chOff x="5364088" y="5085184"/>
            <a:chExt cx="586408" cy="1177480"/>
          </a:xfrm>
        </p:grpSpPr>
        <p:sp>
          <p:nvSpPr>
            <p:cNvPr id="17" name="角丸四角形 16"/>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19" name="グループ化 18"/>
          <p:cNvGrpSpPr/>
          <p:nvPr/>
        </p:nvGrpSpPr>
        <p:grpSpPr>
          <a:xfrm>
            <a:off x="1993167" y="5313832"/>
            <a:ext cx="586408" cy="1177480"/>
            <a:chOff x="5364088" y="5085184"/>
            <a:chExt cx="586408" cy="1177480"/>
          </a:xfrm>
        </p:grpSpPr>
        <p:sp>
          <p:nvSpPr>
            <p:cNvPr id="20" name="角丸四角形 19"/>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22" name="グループ化 21"/>
          <p:cNvGrpSpPr/>
          <p:nvPr/>
        </p:nvGrpSpPr>
        <p:grpSpPr>
          <a:xfrm>
            <a:off x="5353185" y="5327471"/>
            <a:ext cx="586408" cy="1177480"/>
            <a:chOff x="5364088" y="5085184"/>
            <a:chExt cx="586408" cy="1177480"/>
          </a:xfrm>
        </p:grpSpPr>
        <p:sp>
          <p:nvSpPr>
            <p:cNvPr id="23" name="角丸四角形 22"/>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25" name="グループ化 24"/>
          <p:cNvGrpSpPr/>
          <p:nvPr/>
        </p:nvGrpSpPr>
        <p:grpSpPr>
          <a:xfrm>
            <a:off x="6276643" y="5322064"/>
            <a:ext cx="586408" cy="1177480"/>
            <a:chOff x="5364088" y="5085184"/>
            <a:chExt cx="586408" cy="1177480"/>
          </a:xfrm>
        </p:grpSpPr>
        <p:sp>
          <p:nvSpPr>
            <p:cNvPr id="26" name="角丸四角形 25"/>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28" name="グループ化 27"/>
          <p:cNvGrpSpPr/>
          <p:nvPr/>
        </p:nvGrpSpPr>
        <p:grpSpPr>
          <a:xfrm>
            <a:off x="3856483" y="4071969"/>
            <a:ext cx="1728192" cy="864096"/>
            <a:chOff x="2339752" y="4293096"/>
            <a:chExt cx="1728192" cy="864096"/>
          </a:xfrm>
        </p:grpSpPr>
        <p:sp>
          <p:nvSpPr>
            <p:cNvPr id="29" name="円/楕円 28"/>
            <p:cNvSpPr/>
            <p:nvPr/>
          </p:nvSpPr>
          <p:spPr>
            <a:xfrm>
              <a:off x="2339752" y="4293096"/>
              <a:ext cx="1728192" cy="86409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2771800" y="4530315"/>
              <a:ext cx="1152128" cy="461665"/>
            </a:xfrm>
            <a:prstGeom prst="rect">
              <a:avLst/>
            </a:prstGeom>
            <a:noFill/>
          </p:spPr>
          <p:txBody>
            <a:bodyPr wrap="square" rtlCol="0">
              <a:spAutoFit/>
            </a:bodyPr>
            <a:lstStyle/>
            <a:p>
              <a:r>
                <a:rPr kumimoji="1" lang="ja-JP" altLang="en-US" sz="2400" dirty="0" smtClean="0"/>
                <a:t>基幹</a:t>
              </a:r>
              <a:endParaRPr kumimoji="1" lang="ja-JP" altLang="en-US" sz="2400" dirty="0"/>
            </a:p>
          </p:txBody>
        </p:sp>
      </p:grpSp>
      <p:grpSp>
        <p:nvGrpSpPr>
          <p:cNvPr id="31" name="グループ化 30"/>
          <p:cNvGrpSpPr/>
          <p:nvPr/>
        </p:nvGrpSpPr>
        <p:grpSpPr>
          <a:xfrm>
            <a:off x="6739623" y="4071969"/>
            <a:ext cx="1728192" cy="864096"/>
            <a:chOff x="2339752" y="4293096"/>
            <a:chExt cx="1728192" cy="864096"/>
          </a:xfrm>
        </p:grpSpPr>
        <p:sp>
          <p:nvSpPr>
            <p:cNvPr id="32" name="円/楕円 31"/>
            <p:cNvSpPr/>
            <p:nvPr/>
          </p:nvSpPr>
          <p:spPr>
            <a:xfrm>
              <a:off x="2339752" y="4293096"/>
              <a:ext cx="1728192" cy="86409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771800" y="4530315"/>
              <a:ext cx="1152128" cy="461665"/>
            </a:xfrm>
            <a:prstGeom prst="rect">
              <a:avLst/>
            </a:prstGeom>
            <a:noFill/>
          </p:spPr>
          <p:txBody>
            <a:bodyPr wrap="square" rtlCol="0">
              <a:spAutoFit/>
            </a:bodyPr>
            <a:lstStyle/>
            <a:p>
              <a:r>
                <a:rPr kumimoji="1" lang="ja-JP" altLang="en-US" sz="2400" dirty="0" smtClean="0"/>
                <a:t>基幹</a:t>
              </a:r>
              <a:endParaRPr kumimoji="1" lang="ja-JP" altLang="en-US" sz="2400" dirty="0"/>
            </a:p>
          </p:txBody>
        </p:sp>
      </p:grpSp>
      <p:cxnSp>
        <p:nvCxnSpPr>
          <p:cNvPr id="34" name="直線矢印コネクタ 33"/>
          <p:cNvCxnSpPr>
            <a:stCxn id="20" idx="0"/>
            <a:endCxn id="5" idx="4"/>
          </p:cNvCxnSpPr>
          <p:nvPr/>
        </p:nvCxnSpPr>
        <p:spPr>
          <a:xfrm flipH="1" flipV="1">
            <a:off x="2206030" y="4936065"/>
            <a:ext cx="80341" cy="377767"/>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endCxn id="5" idx="5"/>
          </p:cNvCxnSpPr>
          <p:nvPr/>
        </p:nvCxnSpPr>
        <p:spPr>
          <a:xfrm flipH="1" flipV="1">
            <a:off x="2817038" y="4809521"/>
            <a:ext cx="297897" cy="513052"/>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8" idx="0"/>
          </p:cNvCxnSpPr>
          <p:nvPr/>
        </p:nvCxnSpPr>
        <p:spPr>
          <a:xfrm flipV="1">
            <a:off x="1403648" y="4925030"/>
            <a:ext cx="293204" cy="376178"/>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7" idx="0"/>
            <a:endCxn id="29" idx="3"/>
          </p:cNvCxnSpPr>
          <p:nvPr/>
        </p:nvCxnSpPr>
        <p:spPr>
          <a:xfrm flipV="1">
            <a:off x="3967200" y="4809521"/>
            <a:ext cx="142371" cy="491687"/>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flipV="1">
            <a:off x="4726808" y="4936065"/>
            <a:ext cx="80341" cy="377767"/>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endCxn id="29" idx="5"/>
          </p:cNvCxnSpPr>
          <p:nvPr/>
        </p:nvCxnSpPr>
        <p:spPr>
          <a:xfrm flipH="1" flipV="1">
            <a:off x="5331587" y="4809521"/>
            <a:ext cx="306082" cy="492482"/>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flipV="1">
            <a:off x="5523033" y="4732957"/>
            <a:ext cx="954079" cy="568253"/>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endCxn id="29" idx="3"/>
          </p:cNvCxnSpPr>
          <p:nvPr/>
        </p:nvCxnSpPr>
        <p:spPr>
          <a:xfrm flipV="1">
            <a:off x="3111961" y="4809521"/>
            <a:ext cx="997610" cy="517951"/>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H="1" flipV="1">
            <a:off x="3016432" y="4743549"/>
            <a:ext cx="892370" cy="545807"/>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H="1">
            <a:off x="5637669" y="4329859"/>
            <a:ext cx="1101955" cy="35245"/>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6044626" y="3882011"/>
            <a:ext cx="864971" cy="461665"/>
          </a:xfrm>
          <a:prstGeom prst="rect">
            <a:avLst/>
          </a:prstGeom>
          <a:noFill/>
        </p:spPr>
        <p:txBody>
          <a:bodyPr wrap="square" rtlCol="0">
            <a:spAutoFit/>
          </a:bodyPr>
          <a:lstStyle/>
          <a:p>
            <a:r>
              <a:rPr kumimoji="1" lang="ja-JP" altLang="en-US" sz="2400" dirty="0" smtClean="0"/>
              <a:t>連携</a:t>
            </a:r>
            <a:endParaRPr kumimoji="1" lang="ja-JP" altLang="en-US" sz="2400" dirty="0"/>
          </a:p>
        </p:txBody>
      </p:sp>
    </p:spTree>
    <p:extLst>
      <p:ext uri="{BB962C8B-B14F-4D97-AF65-F5344CB8AC3E}">
        <p14:creationId xmlns:p14="http://schemas.microsoft.com/office/powerpoint/2010/main" val="3056314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130" name="コンテンツ プレースホルダー 129"/>
          <p:cNvPicPr>
            <a:picLocks noGrp="1" noChangeAspect="1"/>
          </p:cNvPicPr>
          <p:nvPr>
            <p:ph idx="1"/>
          </p:nvPr>
        </p:nvPicPr>
        <p:blipFill>
          <a:blip r:embed="rId2"/>
          <a:stretch>
            <a:fillRect/>
          </a:stretch>
        </p:blipFill>
        <p:spPr>
          <a:xfrm>
            <a:off x="465192" y="282640"/>
            <a:ext cx="8424123" cy="6314712"/>
          </a:xfrm>
          <a:prstGeom prst="rect">
            <a:avLst/>
          </a:prstGeom>
        </p:spPr>
      </p:pic>
    </p:spTree>
    <p:extLst>
      <p:ext uri="{BB962C8B-B14F-4D97-AF65-F5344CB8AC3E}">
        <p14:creationId xmlns:p14="http://schemas.microsoft.com/office/powerpoint/2010/main" val="19667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研修施設に求められる条件</a:t>
            </a:r>
            <a:endParaRPr kumimoji="1" lang="ja-JP" altLang="en-US" dirty="0"/>
          </a:p>
        </p:txBody>
      </p:sp>
      <p:sp>
        <p:nvSpPr>
          <p:cNvPr id="3" name="コンテンツ プレースホルダー 2"/>
          <p:cNvSpPr>
            <a:spLocks noGrp="1"/>
          </p:cNvSpPr>
          <p:nvPr>
            <p:ph idx="1"/>
          </p:nvPr>
        </p:nvSpPr>
        <p:spPr>
          <a:xfrm>
            <a:off x="457200" y="1196752"/>
            <a:ext cx="8229600" cy="4929417"/>
          </a:xfrm>
        </p:spPr>
        <p:txBody>
          <a:bodyPr>
            <a:normAutofit lnSpcReduction="10000"/>
          </a:bodyPr>
          <a:lstStyle/>
          <a:p>
            <a:r>
              <a:rPr kumimoji="1" lang="ja-JP" altLang="en-US" dirty="0" smtClean="0"/>
              <a:t>基幹施設</a:t>
            </a:r>
            <a:endParaRPr kumimoji="1" lang="en-US" altLang="ja-JP" dirty="0" smtClean="0"/>
          </a:p>
          <a:p>
            <a:pPr lvl="1"/>
            <a:r>
              <a:rPr kumimoji="1" lang="ja-JP" altLang="en-US" dirty="0" smtClean="0"/>
              <a:t>プログラム統括責任者と実際に専攻医を指導する指導医、最低</a:t>
            </a:r>
            <a:r>
              <a:rPr kumimoji="1" lang="en-US" altLang="ja-JP" dirty="0" smtClean="0"/>
              <a:t>2</a:t>
            </a:r>
            <a:r>
              <a:rPr kumimoji="1" lang="ja-JP" altLang="en-US" dirty="0" smtClean="0"/>
              <a:t>名以上の指導医数。</a:t>
            </a:r>
            <a:endParaRPr kumimoji="1" lang="en-US" altLang="ja-JP" dirty="0" smtClean="0"/>
          </a:p>
          <a:p>
            <a:pPr lvl="1"/>
            <a:r>
              <a:rPr lang="ja-JP" altLang="en-US" dirty="0" smtClean="0"/>
              <a:t>大学病院あるいは臨床研修病院</a:t>
            </a:r>
            <a:endParaRPr lang="en-US" altLang="ja-JP" dirty="0" smtClean="0"/>
          </a:p>
          <a:p>
            <a:pPr lvl="1"/>
            <a:r>
              <a:rPr kumimoji="1" lang="ja-JP" altLang="en-US" dirty="0"/>
              <a:t>プログラム</a:t>
            </a:r>
            <a:r>
              <a:rPr kumimoji="1" lang="ja-JP" altLang="en-US" dirty="0" smtClean="0"/>
              <a:t>において</a:t>
            </a:r>
            <a:r>
              <a:rPr kumimoji="1" lang="en-US" altLang="ja-JP" dirty="0" smtClean="0"/>
              <a:t>4</a:t>
            </a:r>
            <a:r>
              <a:rPr kumimoji="1" lang="ja-JP" altLang="en-US" dirty="0" smtClean="0"/>
              <a:t>年のうち最低</a:t>
            </a:r>
            <a:r>
              <a:rPr kumimoji="1" lang="en-US" altLang="ja-JP" dirty="0" smtClean="0"/>
              <a:t>1</a:t>
            </a:r>
            <a:r>
              <a:rPr kumimoji="1" lang="ja-JP" altLang="en-US" dirty="0" smtClean="0"/>
              <a:t>年は当該基幹施設における研修を必要とする。</a:t>
            </a:r>
            <a:endParaRPr kumimoji="1" lang="en-US" altLang="ja-JP" dirty="0" smtClean="0"/>
          </a:p>
          <a:p>
            <a:r>
              <a:rPr lang="ja-JP" altLang="en-US" dirty="0" smtClean="0"/>
              <a:t>連携施設</a:t>
            </a:r>
            <a:endParaRPr lang="en-US" altLang="ja-JP" dirty="0" smtClean="0"/>
          </a:p>
          <a:p>
            <a:pPr lvl="1"/>
            <a:r>
              <a:rPr kumimoji="1" lang="ja-JP" altLang="en-US" dirty="0" smtClean="0"/>
              <a:t>最低</a:t>
            </a:r>
            <a:r>
              <a:rPr kumimoji="1" lang="en-US" altLang="ja-JP" dirty="0"/>
              <a:t>1</a:t>
            </a:r>
            <a:r>
              <a:rPr kumimoji="1" lang="ja-JP" altLang="en-US" dirty="0" smtClean="0"/>
              <a:t>名の指導医数（</a:t>
            </a:r>
            <a:r>
              <a:rPr kumimoji="1" lang="en-US" altLang="ja-JP" dirty="0" smtClean="0"/>
              <a:t>1</a:t>
            </a:r>
            <a:r>
              <a:rPr kumimoji="1" lang="ja-JP" altLang="en-US" dirty="0" smtClean="0"/>
              <a:t>回以上更新した専門医）</a:t>
            </a:r>
            <a:endParaRPr kumimoji="1" lang="en-US" altLang="ja-JP" dirty="0" smtClean="0"/>
          </a:p>
          <a:p>
            <a:pPr marL="0" indent="0">
              <a:buNone/>
            </a:pPr>
            <a:r>
              <a:rPr lang="ja-JP" altLang="en-US" dirty="0" smtClean="0"/>
              <a:t>この他、基幹施設の責任において、地域医療研修を専門研修の一部に取り入れる</a:t>
            </a:r>
            <a:endParaRPr kumimoji="1" lang="en-US" altLang="ja-JP" dirty="0" smtClean="0"/>
          </a:p>
          <a:p>
            <a:endParaRPr kumimoji="1" lang="ja-JP" altLang="en-US" dirty="0"/>
          </a:p>
        </p:txBody>
      </p:sp>
    </p:spTree>
    <p:extLst>
      <p:ext uri="{BB962C8B-B14F-4D97-AF65-F5344CB8AC3E}">
        <p14:creationId xmlns:p14="http://schemas.microsoft.com/office/powerpoint/2010/main" val="2909207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各プログラムの定員に対する考え方</a:t>
            </a:r>
            <a:endParaRPr kumimoji="1" lang="ja-JP" altLang="en-US" sz="3600" dirty="0"/>
          </a:p>
        </p:txBody>
      </p:sp>
      <p:sp>
        <p:nvSpPr>
          <p:cNvPr id="3" name="コンテンツ プレースホルダー 2"/>
          <p:cNvSpPr>
            <a:spLocks noGrp="1"/>
          </p:cNvSpPr>
          <p:nvPr>
            <p:ph idx="1"/>
          </p:nvPr>
        </p:nvSpPr>
        <p:spPr/>
        <p:txBody>
          <a:bodyPr>
            <a:normAutofit/>
          </a:bodyPr>
          <a:lstStyle/>
          <a:p>
            <a:r>
              <a:rPr kumimoji="1" lang="ja-JP" altLang="en-US" dirty="0" smtClean="0"/>
              <a:t>一人の指導医が年間に指導できる専攻医は各学年</a:t>
            </a:r>
            <a:r>
              <a:rPr kumimoji="1" lang="en-US" altLang="ja-JP" dirty="0" smtClean="0"/>
              <a:t>1</a:t>
            </a:r>
            <a:r>
              <a:rPr kumimoji="1" lang="ja-JP" altLang="en-US" dirty="0" smtClean="0"/>
              <a:t>名までとする。</a:t>
            </a:r>
            <a:endParaRPr kumimoji="1" lang="en-US" altLang="ja-JP" dirty="0" smtClean="0"/>
          </a:p>
          <a:p>
            <a:r>
              <a:rPr kumimoji="1" lang="en-US" altLang="ja-JP" dirty="0" smtClean="0"/>
              <a:t>4</a:t>
            </a:r>
            <a:r>
              <a:rPr kumimoji="1" lang="ja-JP" altLang="en-US" dirty="0" smtClean="0"/>
              <a:t>年のうち最低</a:t>
            </a:r>
            <a:r>
              <a:rPr kumimoji="1" lang="en-US" altLang="ja-JP" dirty="0" smtClean="0"/>
              <a:t>1</a:t>
            </a:r>
            <a:r>
              <a:rPr kumimoji="1" lang="ja-JP" altLang="en-US" dirty="0" smtClean="0"/>
              <a:t>年は当該基幹施設における研修を行う。</a:t>
            </a:r>
            <a:endParaRPr kumimoji="1" lang="en-US" altLang="ja-JP" dirty="0" smtClean="0"/>
          </a:p>
          <a:p>
            <a:pPr marL="0" indent="0">
              <a:buNone/>
            </a:pPr>
            <a:endParaRPr lang="en-US" altLang="ja-JP" dirty="0"/>
          </a:p>
          <a:p>
            <a:pPr marL="0" indent="0">
              <a:buNone/>
            </a:pPr>
            <a:r>
              <a:rPr lang="ja-JP" altLang="en-US" dirty="0" smtClean="0"/>
              <a:t>→</a:t>
            </a:r>
            <a:r>
              <a:rPr lang="ja-JP" altLang="en-US" dirty="0">
                <a:solidFill>
                  <a:srgbClr val="FFFF00"/>
                </a:solidFill>
              </a:rPr>
              <a:t>プログラムの年間定員</a:t>
            </a:r>
            <a:r>
              <a:rPr lang="ja-JP" altLang="en-US" dirty="0" smtClean="0">
                <a:solidFill>
                  <a:srgbClr val="FFFF00"/>
                </a:solidFill>
              </a:rPr>
              <a:t>上限（症例数は必須）</a:t>
            </a:r>
            <a:endParaRPr kumimoji="1" lang="en-US" altLang="ja-JP" dirty="0" smtClean="0">
              <a:solidFill>
                <a:srgbClr val="FFFF00"/>
              </a:solidFill>
            </a:endParaRPr>
          </a:p>
          <a:p>
            <a:pPr lvl="1"/>
            <a:r>
              <a:rPr lang="ja-JP" altLang="en-US" dirty="0" smtClean="0"/>
              <a:t>その基幹施設自体で雇用できる専攻医数の枠内</a:t>
            </a:r>
            <a:endParaRPr lang="en-US" altLang="ja-JP" dirty="0"/>
          </a:p>
          <a:p>
            <a:pPr lvl="1"/>
            <a:r>
              <a:rPr lang="ja-JP" altLang="en-US" dirty="0" smtClean="0"/>
              <a:t>施設群</a:t>
            </a:r>
            <a:r>
              <a:rPr lang="ja-JP" altLang="en-US" dirty="0"/>
              <a:t>全体</a:t>
            </a:r>
            <a:r>
              <a:rPr lang="ja-JP" altLang="en-US" dirty="0" smtClean="0"/>
              <a:t>で雇用できる専攻医数の</a:t>
            </a:r>
            <a:r>
              <a:rPr lang="en-US" altLang="ja-JP" dirty="0" smtClean="0"/>
              <a:t>4</a:t>
            </a:r>
            <a:r>
              <a:rPr lang="ja-JP" altLang="en-US" dirty="0" smtClean="0"/>
              <a:t>分の</a:t>
            </a:r>
            <a:r>
              <a:rPr lang="en-US" altLang="ja-JP" dirty="0" smtClean="0"/>
              <a:t>1</a:t>
            </a:r>
            <a:r>
              <a:rPr lang="ja-JP" altLang="en-US" dirty="0" smtClean="0"/>
              <a:t>以内</a:t>
            </a:r>
            <a:endParaRPr lang="en-US" altLang="ja-JP" dirty="0" smtClean="0"/>
          </a:p>
          <a:p>
            <a:pPr marL="457200" lvl="1" indent="0">
              <a:buNone/>
            </a:pPr>
            <a:endParaRPr kumimoji="1" lang="ja-JP" altLang="en-US" dirty="0"/>
          </a:p>
        </p:txBody>
      </p:sp>
    </p:spTree>
    <p:extLst>
      <p:ext uri="{BB962C8B-B14F-4D97-AF65-F5344CB8AC3E}">
        <p14:creationId xmlns:p14="http://schemas.microsoft.com/office/powerpoint/2010/main" val="1909456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kumimoji="1" lang="en-US" altLang="ja-JP" dirty="0" smtClean="0"/>
              <a:t>: D</a:t>
            </a:r>
            <a:r>
              <a:rPr kumimoji="1" lang="ja-JP" altLang="en-US" dirty="0" smtClean="0"/>
              <a:t>医科大学プログラム</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基幹施設</a:t>
            </a:r>
            <a:endParaRPr kumimoji="1" lang="en-US" altLang="ja-JP" dirty="0" smtClean="0"/>
          </a:p>
          <a:p>
            <a:pPr lvl="1"/>
            <a:r>
              <a:rPr lang="en-US" altLang="ja-JP" dirty="0"/>
              <a:t>D</a:t>
            </a:r>
            <a:r>
              <a:rPr kumimoji="1" lang="ja-JP" altLang="en-US" dirty="0" smtClean="0"/>
              <a:t>医科大学病院（指導医</a:t>
            </a:r>
            <a:r>
              <a:rPr kumimoji="1" lang="en-US" altLang="ja-JP" dirty="0" smtClean="0"/>
              <a:t>3</a:t>
            </a:r>
            <a:r>
              <a:rPr kumimoji="1" lang="ja-JP" altLang="en-US" dirty="0" smtClean="0"/>
              <a:t>名、指導医前の専門医</a:t>
            </a:r>
            <a:r>
              <a:rPr lang="en-US" altLang="ja-JP" dirty="0"/>
              <a:t>4</a:t>
            </a:r>
            <a:r>
              <a:rPr kumimoji="1" lang="ja-JP" altLang="en-US" dirty="0" smtClean="0"/>
              <a:t>名、専攻医枠</a:t>
            </a:r>
            <a:r>
              <a:rPr lang="en-US" altLang="ja-JP" dirty="0"/>
              <a:t>6</a:t>
            </a:r>
            <a:r>
              <a:rPr kumimoji="1" lang="ja-JP" altLang="en-US" dirty="0" smtClean="0"/>
              <a:t>名）</a:t>
            </a:r>
            <a:endParaRPr lang="en-US" altLang="ja-JP" dirty="0" smtClean="0"/>
          </a:p>
          <a:p>
            <a:r>
              <a:rPr kumimoji="1" lang="ja-JP" altLang="en-US" dirty="0" smtClean="0"/>
              <a:t>連携施設</a:t>
            </a:r>
            <a:endParaRPr kumimoji="1" lang="en-US" altLang="ja-JP" dirty="0" smtClean="0"/>
          </a:p>
          <a:p>
            <a:pPr lvl="1"/>
            <a:r>
              <a:rPr lang="en-US" altLang="ja-JP" dirty="0"/>
              <a:t>D</a:t>
            </a:r>
            <a:r>
              <a:rPr lang="ja-JP" altLang="en-US" dirty="0" smtClean="0"/>
              <a:t>医科大学</a:t>
            </a:r>
            <a:r>
              <a:rPr lang="en-US" altLang="ja-JP" dirty="0" smtClean="0"/>
              <a:t>K</a:t>
            </a:r>
            <a:r>
              <a:rPr lang="ja-JP" altLang="en-US" dirty="0" smtClean="0"/>
              <a:t>病院（指導医</a:t>
            </a:r>
            <a:r>
              <a:rPr lang="en-US" altLang="ja-JP" dirty="0" smtClean="0"/>
              <a:t>2</a:t>
            </a:r>
            <a:r>
              <a:rPr lang="ja-JP" altLang="en-US" dirty="0" smtClean="0"/>
              <a:t>名、指導医前専門医</a:t>
            </a:r>
            <a:r>
              <a:rPr lang="en-US" altLang="ja-JP" dirty="0" smtClean="0"/>
              <a:t>2</a:t>
            </a:r>
            <a:r>
              <a:rPr lang="ja-JP" altLang="en-US" dirty="0" smtClean="0"/>
              <a:t>名、専攻医枠</a:t>
            </a:r>
            <a:r>
              <a:rPr lang="en-US" altLang="ja-JP" dirty="0" smtClean="0"/>
              <a:t>2</a:t>
            </a:r>
            <a:r>
              <a:rPr lang="ja-JP" altLang="en-US" dirty="0" smtClean="0"/>
              <a:t>名）</a:t>
            </a:r>
            <a:endParaRPr lang="en-US" altLang="ja-JP" dirty="0" smtClean="0"/>
          </a:p>
          <a:p>
            <a:pPr lvl="1"/>
            <a:r>
              <a:rPr lang="en-US" altLang="ja-JP" dirty="0"/>
              <a:t>A</a:t>
            </a:r>
            <a:r>
              <a:rPr kumimoji="1" lang="ja-JP" altLang="en-US" dirty="0" smtClean="0"/>
              <a:t>病院（指導医</a:t>
            </a:r>
            <a:r>
              <a:rPr kumimoji="1" lang="en-US" altLang="ja-JP" dirty="0" smtClean="0"/>
              <a:t>1</a:t>
            </a:r>
            <a:r>
              <a:rPr kumimoji="1" lang="ja-JP" altLang="en-US" dirty="0" smtClean="0"/>
              <a:t>名、専攻医枠</a:t>
            </a:r>
            <a:r>
              <a:rPr kumimoji="1" lang="en-US" altLang="ja-JP" dirty="0" smtClean="0"/>
              <a:t>2</a:t>
            </a:r>
            <a:r>
              <a:rPr kumimoji="1" lang="ja-JP" altLang="en-US" dirty="0" smtClean="0"/>
              <a:t>名）</a:t>
            </a:r>
            <a:endParaRPr kumimoji="1" lang="en-US" altLang="ja-JP" dirty="0" smtClean="0"/>
          </a:p>
          <a:p>
            <a:pPr lvl="1"/>
            <a:r>
              <a:rPr lang="en-US" altLang="ja-JP" dirty="0" smtClean="0"/>
              <a:t>D</a:t>
            </a:r>
            <a:r>
              <a:rPr lang="ja-JP" altLang="en-US" dirty="0" smtClean="0"/>
              <a:t>医科大学</a:t>
            </a:r>
            <a:r>
              <a:rPr lang="en-US" altLang="ja-JP" dirty="0" smtClean="0"/>
              <a:t>N</a:t>
            </a:r>
            <a:r>
              <a:rPr lang="ja-JP" altLang="en-US" dirty="0" smtClean="0"/>
              <a:t>医療センター（指導医</a:t>
            </a:r>
            <a:r>
              <a:rPr lang="en-US" altLang="ja-JP" dirty="0" smtClean="0"/>
              <a:t>1</a:t>
            </a:r>
            <a:r>
              <a:rPr lang="ja-JP" altLang="en-US" dirty="0" smtClean="0"/>
              <a:t>名、専攻医枠</a:t>
            </a:r>
            <a:r>
              <a:rPr lang="en-US" altLang="ja-JP" dirty="0" smtClean="0"/>
              <a:t>1</a:t>
            </a:r>
            <a:r>
              <a:rPr lang="ja-JP" altLang="en-US" dirty="0" smtClean="0"/>
              <a:t>名）</a:t>
            </a:r>
            <a:endParaRPr lang="en-US" altLang="ja-JP" dirty="0" smtClean="0"/>
          </a:p>
          <a:p>
            <a:pPr lvl="1"/>
            <a:r>
              <a:rPr kumimoji="1" lang="en-US" altLang="ja-JP" dirty="0" smtClean="0"/>
              <a:t>N</a:t>
            </a:r>
            <a:r>
              <a:rPr kumimoji="1" lang="ja-JP" altLang="en-US" dirty="0" smtClean="0"/>
              <a:t>病院（指導医</a:t>
            </a:r>
            <a:r>
              <a:rPr kumimoji="1" lang="en-US" altLang="ja-JP" dirty="0" smtClean="0"/>
              <a:t>1</a:t>
            </a:r>
            <a:r>
              <a:rPr kumimoji="1" lang="ja-JP" altLang="en-US" dirty="0" smtClean="0"/>
              <a:t>名、</a:t>
            </a:r>
            <a:r>
              <a:rPr lang="ja-JP" altLang="en-US" dirty="0" smtClean="0"/>
              <a:t>専攻医枠</a:t>
            </a:r>
            <a:r>
              <a:rPr lang="en-US" altLang="ja-JP" dirty="0" smtClean="0"/>
              <a:t>1</a:t>
            </a:r>
            <a:r>
              <a:rPr lang="ja-JP" altLang="en-US" dirty="0" smtClean="0"/>
              <a:t>名）</a:t>
            </a:r>
            <a:endParaRPr lang="en-US" altLang="ja-JP" dirty="0" smtClean="0"/>
          </a:p>
          <a:p>
            <a:r>
              <a:rPr kumimoji="1" lang="ja-JP" altLang="en-US" dirty="0" smtClean="0"/>
              <a:t>専攻医総枠</a:t>
            </a:r>
            <a:r>
              <a:rPr kumimoji="1" lang="en-US" altLang="ja-JP" dirty="0" smtClean="0"/>
              <a:t>12</a:t>
            </a:r>
            <a:r>
              <a:rPr kumimoji="1" lang="ja-JP" altLang="en-US" dirty="0" smtClean="0"/>
              <a:t>名、年間</a:t>
            </a:r>
            <a:r>
              <a:rPr kumimoji="1" lang="en-US" altLang="ja-JP" dirty="0" smtClean="0"/>
              <a:t>3</a:t>
            </a:r>
            <a:r>
              <a:rPr kumimoji="1" lang="ja-JP" altLang="en-US" dirty="0" smtClean="0"/>
              <a:t>名の定員</a:t>
            </a:r>
            <a:endParaRPr kumimoji="1" lang="en-US" altLang="ja-JP" dirty="0" smtClean="0"/>
          </a:p>
          <a:p>
            <a:pPr lvl="1"/>
            <a:r>
              <a:rPr lang="ja-JP" altLang="en-US" dirty="0" smtClean="0"/>
              <a:t>「</a:t>
            </a:r>
            <a:r>
              <a:rPr lang="en-US" altLang="ja-JP" dirty="0" smtClean="0"/>
              <a:t>4</a:t>
            </a:r>
            <a:r>
              <a:rPr lang="ja-JP" altLang="en-US" dirty="0"/>
              <a:t>年</a:t>
            </a:r>
            <a:r>
              <a:rPr lang="ja-JP" altLang="en-US" dirty="0" smtClean="0"/>
              <a:t>のうち</a:t>
            </a:r>
            <a:r>
              <a:rPr lang="en-US" altLang="ja-JP" dirty="0" smtClean="0"/>
              <a:t>2</a:t>
            </a:r>
            <a:r>
              <a:rPr lang="ja-JP" altLang="en-US" dirty="0" smtClean="0"/>
              <a:t>年間は大学病院にて研修」のプログラムが作成可能</a:t>
            </a:r>
            <a:endParaRPr kumimoji="1" lang="en-US" altLang="ja-JP" dirty="0" smtClean="0"/>
          </a:p>
        </p:txBody>
      </p:sp>
    </p:spTree>
    <p:extLst>
      <p:ext uri="{BB962C8B-B14F-4D97-AF65-F5344CB8AC3E}">
        <p14:creationId xmlns:p14="http://schemas.microsoft.com/office/powerpoint/2010/main" val="1459867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kumimoji="1" lang="en-US" altLang="ja-JP" dirty="0" smtClean="0"/>
              <a:t>: T</a:t>
            </a:r>
            <a:r>
              <a:rPr kumimoji="1" lang="ja-JP" altLang="en-US" dirty="0" smtClean="0"/>
              <a:t>大学プログラム</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基幹施設</a:t>
            </a:r>
            <a:endParaRPr kumimoji="1" lang="en-US" altLang="ja-JP" dirty="0" smtClean="0"/>
          </a:p>
          <a:p>
            <a:pPr lvl="1"/>
            <a:r>
              <a:rPr lang="en-US" altLang="ja-JP" dirty="0" smtClean="0"/>
              <a:t>T</a:t>
            </a:r>
            <a:r>
              <a:rPr kumimoji="1" lang="ja-JP" altLang="en-US" dirty="0" smtClean="0"/>
              <a:t>大学附属病院（指導医</a:t>
            </a:r>
            <a:r>
              <a:rPr kumimoji="1" lang="en-US" altLang="ja-JP" dirty="0" smtClean="0"/>
              <a:t>3</a:t>
            </a:r>
            <a:r>
              <a:rPr kumimoji="1" lang="ja-JP" altLang="en-US" dirty="0" smtClean="0"/>
              <a:t>名、指導医前の</a:t>
            </a:r>
            <a:r>
              <a:rPr kumimoji="1" lang="ja-JP" altLang="en-US" dirty="0" smtClean="0"/>
              <a:t>専門医</a:t>
            </a:r>
            <a:r>
              <a:rPr kumimoji="1" lang="en-US" altLang="ja-JP" dirty="0" smtClean="0"/>
              <a:t>6</a:t>
            </a:r>
            <a:r>
              <a:rPr kumimoji="1" lang="ja-JP" altLang="en-US" dirty="0" smtClean="0"/>
              <a:t>名</a:t>
            </a:r>
            <a:r>
              <a:rPr kumimoji="1" lang="ja-JP" altLang="en-US" dirty="0" smtClean="0"/>
              <a:t>、専攻医枠</a:t>
            </a:r>
            <a:r>
              <a:rPr kumimoji="1" lang="en-US" altLang="ja-JP" dirty="0" smtClean="0"/>
              <a:t>8</a:t>
            </a:r>
            <a:r>
              <a:rPr kumimoji="1" lang="ja-JP" altLang="en-US" dirty="0" smtClean="0"/>
              <a:t>名）</a:t>
            </a:r>
            <a:endParaRPr lang="en-US" altLang="ja-JP" dirty="0" smtClean="0"/>
          </a:p>
          <a:p>
            <a:r>
              <a:rPr kumimoji="1" lang="ja-JP" altLang="en-US" dirty="0" smtClean="0"/>
              <a:t>連携施設</a:t>
            </a:r>
            <a:endParaRPr kumimoji="1" lang="en-US" altLang="ja-JP" dirty="0" smtClean="0"/>
          </a:p>
          <a:p>
            <a:pPr lvl="1"/>
            <a:r>
              <a:rPr lang="ja-JP" altLang="en-US" dirty="0" smtClean="0"/>
              <a:t>合計</a:t>
            </a:r>
            <a:r>
              <a:rPr lang="en-US" altLang="ja-JP" dirty="0" smtClean="0"/>
              <a:t>15</a:t>
            </a:r>
            <a:r>
              <a:rPr lang="ja-JP" altLang="en-US" dirty="0" smtClean="0"/>
              <a:t>施設</a:t>
            </a:r>
            <a:r>
              <a:rPr kumimoji="1" lang="ja-JP" altLang="en-US" dirty="0" smtClean="0"/>
              <a:t>（指導医各</a:t>
            </a:r>
            <a:r>
              <a:rPr kumimoji="1" lang="en-US" altLang="ja-JP" dirty="0" smtClean="0"/>
              <a:t>1</a:t>
            </a:r>
            <a:r>
              <a:rPr kumimoji="1" lang="ja-JP" altLang="en-US" dirty="0" smtClean="0"/>
              <a:t>名以上、</a:t>
            </a:r>
            <a:r>
              <a:rPr lang="ja-JP" altLang="en-US" dirty="0" smtClean="0"/>
              <a:t>専攻医総</a:t>
            </a:r>
            <a:r>
              <a:rPr lang="ja-JP" altLang="en-US" dirty="0"/>
              <a:t>枠</a:t>
            </a:r>
            <a:r>
              <a:rPr lang="ja-JP" altLang="en-US" dirty="0" smtClean="0"/>
              <a:t>数</a:t>
            </a:r>
            <a:r>
              <a:rPr lang="en-US" altLang="ja-JP" dirty="0" smtClean="0"/>
              <a:t>24</a:t>
            </a:r>
            <a:r>
              <a:rPr lang="ja-JP" altLang="en-US" dirty="0" smtClean="0"/>
              <a:t>）</a:t>
            </a:r>
            <a:endParaRPr lang="en-US" altLang="ja-JP" dirty="0" smtClean="0"/>
          </a:p>
          <a:p>
            <a:r>
              <a:rPr kumimoji="1" lang="ja-JP" altLang="en-US" dirty="0" smtClean="0"/>
              <a:t>専攻医総枠</a:t>
            </a:r>
            <a:r>
              <a:rPr kumimoji="1" lang="en-US" altLang="ja-JP" dirty="0" smtClean="0"/>
              <a:t>32</a:t>
            </a:r>
            <a:r>
              <a:rPr kumimoji="1" lang="ja-JP" altLang="en-US" dirty="0" smtClean="0"/>
              <a:t>名、年間</a:t>
            </a:r>
            <a:r>
              <a:rPr lang="en-US" altLang="ja-JP" dirty="0"/>
              <a:t>8</a:t>
            </a:r>
            <a:r>
              <a:rPr kumimoji="1" lang="ja-JP" altLang="en-US" dirty="0" smtClean="0"/>
              <a:t>名の定員</a:t>
            </a:r>
            <a:endParaRPr kumimoji="1" lang="en-US" altLang="ja-JP" dirty="0" smtClean="0"/>
          </a:p>
          <a:p>
            <a:pPr lvl="1"/>
            <a:r>
              <a:rPr lang="ja-JP" altLang="en-US" dirty="0" smtClean="0"/>
              <a:t>「</a:t>
            </a:r>
            <a:r>
              <a:rPr lang="en-US" altLang="ja-JP" dirty="0" smtClean="0"/>
              <a:t>4</a:t>
            </a:r>
            <a:r>
              <a:rPr lang="ja-JP" altLang="en-US" dirty="0"/>
              <a:t>年</a:t>
            </a:r>
            <a:r>
              <a:rPr lang="ja-JP" altLang="en-US" dirty="0" smtClean="0"/>
              <a:t>のうち</a:t>
            </a:r>
            <a:r>
              <a:rPr lang="en-US" altLang="ja-JP" dirty="0" smtClean="0"/>
              <a:t>1</a:t>
            </a:r>
            <a:r>
              <a:rPr lang="ja-JP" altLang="en-US" dirty="0" smtClean="0"/>
              <a:t>年間のみ</a:t>
            </a:r>
            <a:r>
              <a:rPr lang="en-US" altLang="ja-JP" dirty="0" smtClean="0"/>
              <a:t>T</a:t>
            </a:r>
            <a:r>
              <a:rPr lang="ja-JP" altLang="en-US" dirty="0" smtClean="0"/>
              <a:t>大学病院にて研修」のプログラムが作成可能</a:t>
            </a:r>
            <a:endParaRPr kumimoji="1" lang="en-US" altLang="ja-JP" dirty="0" smtClean="0"/>
          </a:p>
        </p:txBody>
      </p:sp>
    </p:spTree>
    <p:extLst>
      <p:ext uri="{BB962C8B-B14F-4D97-AF65-F5344CB8AC3E}">
        <p14:creationId xmlns:p14="http://schemas.microsoft.com/office/powerpoint/2010/main" val="1490284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a:t>
            </a:r>
            <a:r>
              <a:rPr kumimoji="1" lang="en-US" altLang="ja-JP" dirty="0" smtClean="0"/>
              <a:t>: X</a:t>
            </a:r>
            <a:r>
              <a:rPr kumimoji="1" lang="ja-JP" altLang="en-US" dirty="0" smtClean="0"/>
              <a:t>総合病院プログラム</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基幹施設</a:t>
            </a:r>
            <a:endParaRPr kumimoji="1" lang="en-US" altLang="ja-JP" dirty="0" smtClean="0"/>
          </a:p>
          <a:p>
            <a:pPr lvl="1"/>
            <a:r>
              <a:rPr lang="en-US" altLang="ja-JP" dirty="0" smtClean="0"/>
              <a:t>X</a:t>
            </a:r>
            <a:r>
              <a:rPr lang="ja-JP" altLang="en-US" dirty="0" smtClean="0"/>
              <a:t>総合</a:t>
            </a:r>
            <a:r>
              <a:rPr kumimoji="1" lang="ja-JP" altLang="en-US" dirty="0" smtClean="0"/>
              <a:t>病院（指導医</a:t>
            </a:r>
            <a:r>
              <a:rPr kumimoji="1" lang="en-US" altLang="ja-JP" dirty="0" smtClean="0"/>
              <a:t>2</a:t>
            </a:r>
            <a:r>
              <a:rPr kumimoji="1" lang="ja-JP" altLang="en-US" dirty="0" smtClean="0"/>
              <a:t>名、指導医前の専門医</a:t>
            </a:r>
            <a:r>
              <a:rPr kumimoji="1" lang="en-US" altLang="ja-JP" dirty="0" smtClean="0"/>
              <a:t>1</a:t>
            </a:r>
            <a:r>
              <a:rPr kumimoji="1" lang="ja-JP" altLang="en-US" dirty="0" smtClean="0"/>
              <a:t>名、専攻医枠</a:t>
            </a:r>
            <a:r>
              <a:rPr kumimoji="1" lang="en-US" altLang="ja-JP" dirty="0" smtClean="0"/>
              <a:t>3</a:t>
            </a:r>
            <a:r>
              <a:rPr kumimoji="1" lang="ja-JP" altLang="en-US" dirty="0" smtClean="0"/>
              <a:t>名）</a:t>
            </a:r>
            <a:endParaRPr lang="en-US" altLang="ja-JP" dirty="0" smtClean="0"/>
          </a:p>
          <a:p>
            <a:r>
              <a:rPr kumimoji="1" lang="ja-JP" altLang="en-US" dirty="0" smtClean="0"/>
              <a:t>連携施設</a:t>
            </a:r>
            <a:endParaRPr kumimoji="1" lang="en-US" altLang="ja-JP" dirty="0" smtClean="0"/>
          </a:p>
          <a:p>
            <a:pPr lvl="1"/>
            <a:r>
              <a:rPr lang="en-US" altLang="ja-JP" dirty="0" smtClean="0"/>
              <a:t>Y</a:t>
            </a:r>
            <a:r>
              <a:rPr lang="ja-JP" altLang="en-US" dirty="0" smtClean="0"/>
              <a:t>病院（指導医</a:t>
            </a:r>
            <a:r>
              <a:rPr lang="en-US" altLang="ja-JP" dirty="0" smtClean="0"/>
              <a:t>1</a:t>
            </a:r>
            <a:r>
              <a:rPr lang="ja-JP" altLang="en-US" dirty="0" smtClean="0"/>
              <a:t>名、専攻医枠</a:t>
            </a:r>
            <a:r>
              <a:rPr lang="en-US" altLang="ja-JP" dirty="0" smtClean="0"/>
              <a:t>1</a:t>
            </a:r>
            <a:r>
              <a:rPr lang="ja-JP" altLang="en-US" dirty="0" smtClean="0"/>
              <a:t>名）</a:t>
            </a:r>
            <a:endParaRPr lang="en-US" altLang="ja-JP" dirty="0" smtClean="0"/>
          </a:p>
          <a:p>
            <a:r>
              <a:rPr kumimoji="1" lang="ja-JP" altLang="en-US" dirty="0" smtClean="0"/>
              <a:t>専攻医総枠</a:t>
            </a:r>
            <a:r>
              <a:rPr kumimoji="1" lang="en-US" altLang="ja-JP" dirty="0" smtClean="0"/>
              <a:t>4</a:t>
            </a:r>
            <a:r>
              <a:rPr kumimoji="1" lang="ja-JP" altLang="en-US" dirty="0" smtClean="0"/>
              <a:t>名、年間</a:t>
            </a:r>
            <a:r>
              <a:rPr lang="en-US" altLang="ja-JP" dirty="0" smtClean="0"/>
              <a:t>1</a:t>
            </a:r>
            <a:r>
              <a:rPr kumimoji="1" lang="ja-JP" altLang="en-US" dirty="0" smtClean="0"/>
              <a:t>名の定員</a:t>
            </a:r>
            <a:endParaRPr kumimoji="1" lang="en-US" altLang="ja-JP" dirty="0" smtClean="0"/>
          </a:p>
          <a:p>
            <a:pPr lvl="1"/>
            <a:r>
              <a:rPr lang="ja-JP" altLang="en-US" dirty="0" smtClean="0"/>
              <a:t>「</a:t>
            </a:r>
            <a:r>
              <a:rPr lang="en-US" altLang="ja-JP" dirty="0" smtClean="0"/>
              <a:t>4</a:t>
            </a:r>
            <a:r>
              <a:rPr lang="ja-JP" altLang="en-US" dirty="0"/>
              <a:t>年</a:t>
            </a:r>
            <a:r>
              <a:rPr lang="ja-JP" altLang="en-US" dirty="0" smtClean="0"/>
              <a:t>のうち</a:t>
            </a:r>
            <a:r>
              <a:rPr lang="en-US" altLang="ja-JP" dirty="0" smtClean="0"/>
              <a:t>3</a:t>
            </a:r>
            <a:r>
              <a:rPr lang="ja-JP" altLang="en-US" dirty="0" smtClean="0"/>
              <a:t>年間</a:t>
            </a:r>
            <a:r>
              <a:rPr lang="en-US" altLang="ja-JP" dirty="0" smtClean="0"/>
              <a:t>X</a:t>
            </a:r>
            <a:r>
              <a:rPr lang="ja-JP" altLang="en-US" dirty="0" smtClean="0"/>
              <a:t>総合病院にて研修」のプログラムが作成可能</a:t>
            </a:r>
            <a:endParaRPr kumimoji="1" lang="en-US" altLang="ja-JP" dirty="0" smtClean="0"/>
          </a:p>
        </p:txBody>
      </p:sp>
    </p:spTree>
    <p:extLst>
      <p:ext uri="{BB962C8B-B14F-4D97-AF65-F5344CB8AC3E}">
        <p14:creationId xmlns:p14="http://schemas.microsoft.com/office/powerpoint/2010/main" val="3758997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9552" y="2060848"/>
            <a:ext cx="8229600" cy="1143000"/>
          </a:xfrm>
        </p:spPr>
        <p:txBody>
          <a:bodyPr>
            <a:normAutofit/>
          </a:bodyPr>
          <a:lstStyle/>
          <a:p>
            <a:r>
              <a:rPr kumimoji="1" lang="ja-JP" altLang="en-US" sz="3600" dirty="0" smtClean="0"/>
              <a:t>ご清聴ありがとうございました</a:t>
            </a:r>
            <a:endParaRPr kumimoji="1" lang="ja-JP" altLang="en-US" sz="3600" dirty="0"/>
          </a:p>
        </p:txBody>
      </p:sp>
    </p:spTree>
    <p:extLst>
      <p:ext uri="{BB962C8B-B14F-4D97-AF65-F5344CB8AC3E}">
        <p14:creationId xmlns:p14="http://schemas.microsoft.com/office/powerpoint/2010/main" val="1875236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内容</a:t>
            </a:r>
            <a:endParaRPr kumimoji="1" lang="ja-JP" altLang="en-US" dirty="0"/>
          </a:p>
        </p:txBody>
      </p:sp>
      <p:sp>
        <p:nvSpPr>
          <p:cNvPr id="3" name="コンテンツ プレースホルダー 2"/>
          <p:cNvSpPr>
            <a:spLocks noGrp="1"/>
          </p:cNvSpPr>
          <p:nvPr>
            <p:ph idx="1"/>
          </p:nvPr>
        </p:nvSpPr>
        <p:spPr>
          <a:xfrm>
            <a:off x="457200" y="2060848"/>
            <a:ext cx="8229600" cy="4065321"/>
          </a:xfrm>
        </p:spPr>
        <p:txBody>
          <a:bodyPr>
            <a:normAutofit fontScale="92500"/>
          </a:bodyPr>
          <a:lstStyle/>
          <a:p>
            <a:pPr>
              <a:lnSpc>
                <a:spcPct val="150000"/>
              </a:lnSpc>
            </a:pPr>
            <a:r>
              <a:rPr lang="ja-JP" altLang="en-US" dirty="0" smtClean="0"/>
              <a:t>専門研修開始までのタイムスケジュール</a:t>
            </a:r>
            <a:endParaRPr lang="en-US" altLang="ja-JP" dirty="0" smtClean="0"/>
          </a:p>
          <a:p>
            <a:pPr>
              <a:lnSpc>
                <a:spcPct val="150000"/>
              </a:lnSpc>
            </a:pPr>
            <a:r>
              <a:rPr lang="ja-JP" altLang="en-US" dirty="0" smtClean="0"/>
              <a:t>専門研修施設の概要</a:t>
            </a:r>
            <a:endParaRPr lang="en-US" altLang="ja-JP" dirty="0" smtClean="0"/>
          </a:p>
          <a:p>
            <a:pPr>
              <a:lnSpc>
                <a:spcPct val="150000"/>
              </a:lnSpc>
            </a:pPr>
            <a:r>
              <a:rPr lang="ja-JP" altLang="en-US" dirty="0" smtClean="0"/>
              <a:t>専門研修指導医の要件</a:t>
            </a:r>
            <a:endParaRPr lang="en-US" altLang="ja-JP" dirty="0" smtClean="0"/>
          </a:p>
          <a:p>
            <a:pPr>
              <a:lnSpc>
                <a:spcPct val="150000"/>
              </a:lnSpc>
            </a:pPr>
            <a:r>
              <a:rPr lang="ja-JP" altLang="en-US" dirty="0" smtClean="0"/>
              <a:t>形成</a:t>
            </a:r>
            <a:r>
              <a:rPr lang="ja-JP" altLang="en-US" dirty="0"/>
              <a:t>外科領域専門医の認定</a:t>
            </a:r>
            <a:r>
              <a:rPr lang="ja-JP" altLang="en-US" dirty="0" smtClean="0"/>
              <a:t>基準</a:t>
            </a:r>
            <a:endParaRPr lang="en-US" altLang="ja-JP" dirty="0" smtClean="0"/>
          </a:p>
          <a:p>
            <a:pPr>
              <a:lnSpc>
                <a:spcPct val="150000"/>
              </a:lnSpc>
            </a:pPr>
            <a:r>
              <a:rPr lang="ja-JP" altLang="en-US" dirty="0" smtClean="0"/>
              <a:t>専門研修施設群の構築と研修プログラム作成</a:t>
            </a:r>
            <a:endParaRPr lang="en-US" altLang="ja-JP" dirty="0" smtClean="0"/>
          </a:p>
        </p:txBody>
      </p:sp>
    </p:spTree>
    <p:extLst>
      <p:ext uri="{BB962C8B-B14F-4D97-AF65-F5344CB8AC3E}">
        <p14:creationId xmlns:p14="http://schemas.microsoft.com/office/powerpoint/2010/main" val="3483679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t>新専門医制度開始のタイムスケジュール</a:t>
            </a:r>
            <a:endParaRPr kumimoji="1" lang="ja-JP" altLang="en-US"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72660876"/>
              </p:ext>
            </p:extLst>
          </p:nvPr>
        </p:nvGraphicFramePr>
        <p:xfrm>
          <a:off x="457200" y="1844824"/>
          <a:ext cx="8229600" cy="4296484"/>
        </p:xfrm>
        <a:graphic>
          <a:graphicData uri="http://schemas.openxmlformats.org/drawingml/2006/table">
            <a:tbl>
              <a:tblPr bandRow="1">
                <a:tableStyleId>{5C22544A-7EE6-4342-B048-85BDC9FD1C3A}</a:tableStyleId>
              </a:tblPr>
              <a:tblGrid>
                <a:gridCol w="1810544"/>
                <a:gridCol w="6419056"/>
              </a:tblGrid>
              <a:tr h="874774">
                <a:tc>
                  <a:txBody>
                    <a:bodyPr/>
                    <a:lstStyle/>
                    <a:p>
                      <a:pPr algn="r"/>
                      <a:r>
                        <a:rPr kumimoji="1" lang="en-US" altLang="ja-JP" sz="2000" dirty="0" smtClean="0"/>
                        <a:t>2015</a:t>
                      </a:r>
                      <a:r>
                        <a:rPr kumimoji="1" lang="ja-JP" altLang="en-US" sz="2000" dirty="0" smtClean="0"/>
                        <a:t>年</a:t>
                      </a:r>
                      <a:r>
                        <a:rPr kumimoji="1" lang="ja-JP" altLang="en-US" sz="2000" baseline="0" dirty="0" smtClean="0"/>
                        <a:t> </a:t>
                      </a:r>
                      <a:r>
                        <a:rPr kumimoji="1" lang="en-US" altLang="ja-JP" sz="2000" baseline="0" dirty="0" smtClean="0"/>
                        <a:t>8-9</a:t>
                      </a:r>
                      <a:r>
                        <a:rPr kumimoji="1" lang="ja-JP" altLang="en-US" sz="2000" baseline="0" dirty="0" smtClean="0"/>
                        <a:t>月</a:t>
                      </a:r>
                      <a:endParaRPr kumimoji="1" lang="en-US" altLang="ja-JP" sz="2000" baseline="0" dirty="0" smtClean="0"/>
                    </a:p>
                    <a:p>
                      <a:pPr algn="r"/>
                      <a:r>
                        <a:rPr kumimoji="1" lang="en-US" altLang="ja-JP" sz="2000" dirty="0" smtClean="0"/>
                        <a:t>10</a:t>
                      </a:r>
                      <a:r>
                        <a:rPr kumimoji="1" lang="ja-JP" altLang="en-US" sz="2000" dirty="0" smtClean="0"/>
                        <a:t>月</a:t>
                      </a:r>
                      <a:endParaRPr kumimoji="1" lang="en-US" altLang="ja-JP" sz="2000" dirty="0" smtClean="0"/>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10-12</a:t>
                      </a:r>
                      <a:r>
                        <a:rPr kumimoji="1" lang="ja-JP" altLang="en-US" sz="2000" dirty="0" smtClean="0"/>
                        <a:t>月</a:t>
                      </a:r>
                    </a:p>
                  </a:txBody>
                  <a:tcPr>
                    <a:lnB w="12700" cmpd="sng">
                      <a:noFill/>
                    </a:lnB>
                  </a:tcPr>
                </a:tc>
                <a:tc>
                  <a:txBody>
                    <a:bodyPr/>
                    <a:lstStyle/>
                    <a:p>
                      <a:r>
                        <a:rPr kumimoji="1" lang="ja-JP" altLang="en-US" sz="2000" dirty="0" smtClean="0"/>
                        <a:t>アンケート集計</a:t>
                      </a:r>
                      <a:endParaRPr kumimoji="1" lang="en-US" altLang="ja-JP" sz="2000" dirty="0" smtClean="0"/>
                    </a:p>
                    <a:p>
                      <a:r>
                        <a:rPr kumimoji="1" lang="ja-JP" altLang="en-US" sz="2000" dirty="0" smtClean="0"/>
                        <a:t>学会理事会から基幹施設に対してプログラム作成を要請</a:t>
                      </a:r>
                      <a:endParaRPr kumimoji="1"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各基幹施設がプログラムを作成</a:t>
                      </a:r>
                    </a:p>
                  </a:txBody>
                  <a:tcPr/>
                </a:tc>
              </a:tr>
              <a:tr h="124967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2016</a:t>
                      </a:r>
                      <a:r>
                        <a:rPr kumimoji="1" lang="ja-JP" altLang="en-US" sz="2000" dirty="0" smtClean="0"/>
                        <a:t>年  　</a:t>
                      </a:r>
                      <a:r>
                        <a:rPr kumimoji="1" lang="en-US" altLang="ja-JP" sz="2000" dirty="0" smtClean="0"/>
                        <a:t>1</a:t>
                      </a:r>
                      <a:r>
                        <a:rPr kumimoji="1" lang="ja-JP" altLang="en-US" sz="2000" dirty="0" smtClean="0"/>
                        <a:t>月</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2</a:t>
                      </a:r>
                      <a:r>
                        <a:rPr kumimoji="1" lang="ja-JP" altLang="en-US" sz="2000" dirty="0" smtClean="0"/>
                        <a:t>月</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3</a:t>
                      </a:r>
                      <a:r>
                        <a:rPr kumimoji="1" lang="ja-JP" altLang="en-US" sz="2000" dirty="0" smtClean="0"/>
                        <a:t>月</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smtClean="0"/>
                        <a:t>形成外科領域研修委員会においてプログラム審査</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smtClean="0"/>
                        <a:t>学会理事会承認を経て日本専門医機構にプログラム提出</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smtClean="0"/>
                        <a:t>機構の研修プログラム評価・認定部門においてプログラムを審査、認定</a:t>
                      </a:r>
                      <a:endParaRPr kumimoji="1" lang="ja-JP" altLang="en-US" sz="2000"/>
                    </a:p>
                  </a:txBody>
                  <a:tcPr>
                    <a:lnL w="12700" cmpd="sng">
                      <a:noFill/>
                    </a:lnL>
                  </a:tcPr>
                </a:tc>
              </a:tr>
              <a:tr h="552615">
                <a:tc>
                  <a:txBody>
                    <a:bodyPr/>
                    <a:lstStyle/>
                    <a:p>
                      <a:pPr algn="r"/>
                      <a:r>
                        <a:rPr kumimoji="1" lang="en-US" altLang="ja-JP" sz="2000" dirty="0" smtClean="0"/>
                        <a:t>4</a:t>
                      </a:r>
                      <a:r>
                        <a:rPr kumimoji="1" lang="ja-JP" altLang="en-US" sz="2000" dirty="0" smtClean="0"/>
                        <a:t>月</a:t>
                      </a:r>
                      <a:endParaRPr kumimoji="1" lang="ja-JP" altLang="en-US" sz="2000" dirty="0"/>
                    </a:p>
                  </a:txBody>
                  <a:tcPr>
                    <a:lnT w="12700" cmpd="sng">
                      <a:noFill/>
                    </a:lnT>
                  </a:tcPr>
                </a:tc>
                <a:tc>
                  <a:txBody>
                    <a:bodyPr/>
                    <a:lstStyle/>
                    <a:p>
                      <a:r>
                        <a:rPr kumimoji="1" lang="ja-JP" altLang="en-US" sz="2000" dirty="0" smtClean="0"/>
                        <a:t>臨床研修</a:t>
                      </a:r>
                      <a:r>
                        <a:rPr kumimoji="1" lang="en-US" altLang="ja-JP" sz="2000" dirty="0" smtClean="0"/>
                        <a:t>2</a:t>
                      </a:r>
                      <a:r>
                        <a:rPr kumimoji="1" lang="ja-JP" altLang="en-US" sz="2000" dirty="0" smtClean="0"/>
                        <a:t>年目の医師に対してプログラムを公開</a:t>
                      </a:r>
                      <a:endParaRPr kumimoji="1" lang="ja-JP" altLang="en-US" sz="2000" dirty="0"/>
                    </a:p>
                  </a:txBody>
                  <a:tcPr/>
                </a:tc>
              </a:tr>
              <a:tr h="874774">
                <a:tc>
                  <a:txBody>
                    <a:bodyPr/>
                    <a:lstStyle/>
                    <a:p>
                      <a:pPr algn="r"/>
                      <a:r>
                        <a:rPr kumimoji="1" lang="en-US" altLang="ja-JP" sz="2000" dirty="0" smtClean="0"/>
                        <a:t>10</a:t>
                      </a:r>
                      <a:r>
                        <a:rPr kumimoji="1" lang="ja-JP" altLang="en-US" sz="2000" dirty="0" smtClean="0"/>
                        <a:t>月</a:t>
                      </a:r>
                      <a:endParaRPr kumimoji="1" lang="en-US" altLang="ja-JP" sz="2000" dirty="0" smtClean="0"/>
                    </a:p>
                    <a:p>
                      <a:pPr algn="r"/>
                      <a:r>
                        <a:rPr kumimoji="1" lang="en-US" altLang="ja-JP" sz="2000" dirty="0" smtClean="0"/>
                        <a:t>11-12</a:t>
                      </a:r>
                      <a:r>
                        <a:rPr kumimoji="1" lang="ja-JP" altLang="en-US" sz="2000" dirty="0" smtClean="0"/>
                        <a:t>月</a:t>
                      </a:r>
                      <a:endParaRPr kumimoji="1" lang="ja-JP" altLang="en-US" sz="2000" dirty="0"/>
                    </a:p>
                  </a:txBody>
                  <a:tcPr/>
                </a:tc>
                <a:tc>
                  <a:txBody>
                    <a:bodyPr/>
                    <a:lstStyle/>
                    <a:p>
                      <a:r>
                        <a:rPr kumimoji="1" lang="ja-JP" altLang="en-US" sz="2000" dirty="0" smtClean="0"/>
                        <a:t>臨床研修</a:t>
                      </a:r>
                      <a:r>
                        <a:rPr kumimoji="1" lang="en-US" altLang="ja-JP" sz="2000" dirty="0" smtClean="0"/>
                        <a:t>2</a:t>
                      </a:r>
                      <a:r>
                        <a:rPr kumimoji="1" lang="ja-JP" altLang="en-US" sz="2000" dirty="0" smtClean="0"/>
                        <a:t>年目の医師が第一希望研修先を機構に提出</a:t>
                      </a:r>
                      <a:endParaRPr kumimoji="1" lang="en-US" altLang="ja-JP" sz="2000" dirty="0" smtClean="0"/>
                    </a:p>
                    <a:p>
                      <a:r>
                        <a:rPr kumimoji="1" lang="ja-JP" altLang="en-US" sz="2000" dirty="0" smtClean="0"/>
                        <a:t>内定発表、希望が通らなかった医師に対して再募集</a:t>
                      </a:r>
                      <a:endParaRPr kumimoji="1" lang="ja-JP" altLang="en-US" sz="2000" dirty="0"/>
                    </a:p>
                  </a:txBody>
                  <a:tcPr/>
                </a:tc>
              </a:tr>
              <a:tr h="552615">
                <a:tc>
                  <a:txBody>
                    <a:bodyPr/>
                    <a:lstStyle/>
                    <a:p>
                      <a:pPr algn="r"/>
                      <a:r>
                        <a:rPr kumimoji="1" lang="en-US" altLang="ja-JP" sz="2000" dirty="0" smtClean="0"/>
                        <a:t>2017</a:t>
                      </a:r>
                      <a:r>
                        <a:rPr kumimoji="1" lang="ja-JP" altLang="en-US" sz="2000" dirty="0" smtClean="0"/>
                        <a:t>年  　</a:t>
                      </a:r>
                      <a:r>
                        <a:rPr kumimoji="1" lang="en-US" altLang="ja-JP" sz="2000" dirty="0" smtClean="0"/>
                        <a:t>4</a:t>
                      </a:r>
                      <a:r>
                        <a:rPr kumimoji="1" lang="ja-JP" altLang="en-US" sz="2000" dirty="0" smtClean="0"/>
                        <a:t>月</a:t>
                      </a:r>
                      <a:endParaRPr kumimoji="1" lang="ja-JP" altLang="en-US" sz="2000" dirty="0"/>
                    </a:p>
                  </a:txBody>
                  <a:tcPr/>
                </a:tc>
                <a:tc>
                  <a:txBody>
                    <a:bodyPr/>
                    <a:lstStyle/>
                    <a:p>
                      <a:r>
                        <a:rPr kumimoji="1" lang="ja-JP" altLang="en-US" sz="2000" dirty="0" smtClean="0"/>
                        <a:t>新専門医制度による専門研修開始</a:t>
                      </a:r>
                      <a:endParaRPr kumimoji="1" lang="en-US" altLang="ja-JP" sz="2000" dirty="0" smtClean="0"/>
                    </a:p>
                  </a:txBody>
                  <a:tcPr/>
                </a:tc>
              </a:tr>
            </a:tbl>
          </a:graphicData>
        </a:graphic>
      </p:graphicFrame>
    </p:spTree>
    <p:extLst>
      <p:ext uri="{BB962C8B-B14F-4D97-AF65-F5344CB8AC3E}">
        <p14:creationId xmlns:p14="http://schemas.microsoft.com/office/powerpoint/2010/main" val="2837701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専門研修施設群の認定</a:t>
            </a:r>
            <a:endParaRPr kumimoji="1" lang="ja-JP" altLang="en-US" sz="4000" dirty="0"/>
          </a:p>
        </p:txBody>
      </p:sp>
      <p:sp>
        <p:nvSpPr>
          <p:cNvPr id="3" name="コンテンツ プレースホルダー 2"/>
          <p:cNvSpPr>
            <a:spLocks noGrp="1"/>
          </p:cNvSpPr>
          <p:nvPr>
            <p:ph idx="1"/>
          </p:nvPr>
        </p:nvSpPr>
        <p:spPr>
          <a:xfrm>
            <a:off x="457200" y="1429490"/>
            <a:ext cx="8229600" cy="4065321"/>
          </a:xfrm>
        </p:spPr>
        <p:txBody>
          <a:bodyPr/>
          <a:lstStyle/>
          <a:p>
            <a:r>
              <a:rPr kumimoji="1" lang="ja-JP" altLang="en-US" dirty="0" smtClean="0"/>
              <a:t>ひとつの</a:t>
            </a:r>
            <a:r>
              <a:rPr kumimoji="1" lang="ja-JP" altLang="en-US" dirty="0" smtClean="0">
                <a:solidFill>
                  <a:srgbClr val="FFC000"/>
                </a:solidFill>
              </a:rPr>
              <a:t>専門研修基幹施設</a:t>
            </a:r>
            <a:r>
              <a:rPr kumimoji="1" lang="ja-JP" altLang="en-US" dirty="0" smtClean="0"/>
              <a:t>がいくつかの</a:t>
            </a:r>
            <a:r>
              <a:rPr kumimoji="1" lang="ja-JP" altLang="en-US" dirty="0" smtClean="0">
                <a:solidFill>
                  <a:srgbClr val="FFC000"/>
                </a:solidFill>
              </a:rPr>
              <a:t>専門研修連携施設</a:t>
            </a:r>
            <a:r>
              <a:rPr kumimoji="1" lang="ja-JP" altLang="en-US" dirty="0" smtClean="0"/>
              <a:t>をまとめて研修プログラムの作成、実施に責任を持つ</a:t>
            </a:r>
            <a:endParaRPr kumimoji="1" lang="en-US" altLang="ja-JP" dirty="0" smtClean="0"/>
          </a:p>
          <a:p>
            <a:r>
              <a:rPr lang="ja-JP" altLang="en-US" dirty="0" smtClean="0"/>
              <a:t>基幹</a:t>
            </a:r>
            <a:r>
              <a:rPr lang="ja-JP" altLang="en-US" dirty="0"/>
              <a:t>施設</a:t>
            </a:r>
            <a:r>
              <a:rPr lang="ja-JP" altLang="en-US" dirty="0" smtClean="0"/>
              <a:t>での</a:t>
            </a:r>
            <a:r>
              <a:rPr lang="ja-JP" altLang="en-US" dirty="0"/>
              <a:t>研修</a:t>
            </a:r>
            <a:r>
              <a:rPr lang="ja-JP" altLang="en-US" dirty="0" smtClean="0"/>
              <a:t>は最低</a:t>
            </a:r>
            <a:r>
              <a:rPr lang="en-US" altLang="ja-JP" dirty="0" smtClean="0"/>
              <a:t>1</a:t>
            </a:r>
            <a:r>
              <a:rPr lang="ja-JP" altLang="en-US" dirty="0" smtClean="0"/>
              <a:t>年必要</a:t>
            </a:r>
            <a:endParaRPr kumimoji="1" lang="ja-JP" altLang="en-US" dirty="0"/>
          </a:p>
        </p:txBody>
      </p:sp>
      <p:grpSp>
        <p:nvGrpSpPr>
          <p:cNvPr id="8" name="グループ化 7"/>
          <p:cNvGrpSpPr/>
          <p:nvPr/>
        </p:nvGrpSpPr>
        <p:grpSpPr>
          <a:xfrm>
            <a:off x="1341934" y="4071969"/>
            <a:ext cx="1728192" cy="864096"/>
            <a:chOff x="2339752" y="4293096"/>
            <a:chExt cx="1728192" cy="864096"/>
          </a:xfrm>
        </p:grpSpPr>
        <p:sp>
          <p:nvSpPr>
            <p:cNvPr id="4" name="円/楕円 3"/>
            <p:cNvSpPr/>
            <p:nvPr/>
          </p:nvSpPr>
          <p:spPr>
            <a:xfrm>
              <a:off x="2339752" y="4293096"/>
              <a:ext cx="1728192" cy="86409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771800" y="4530315"/>
              <a:ext cx="1152128" cy="461665"/>
            </a:xfrm>
            <a:prstGeom prst="rect">
              <a:avLst/>
            </a:prstGeom>
            <a:noFill/>
          </p:spPr>
          <p:txBody>
            <a:bodyPr wrap="square" rtlCol="0">
              <a:spAutoFit/>
            </a:bodyPr>
            <a:lstStyle/>
            <a:p>
              <a:r>
                <a:rPr kumimoji="1" lang="ja-JP" altLang="en-US" sz="2400" dirty="0" smtClean="0"/>
                <a:t>基幹</a:t>
              </a:r>
              <a:endParaRPr kumimoji="1" lang="ja-JP" altLang="en-US" sz="2400" dirty="0"/>
            </a:p>
          </p:txBody>
        </p:sp>
      </p:grpSp>
      <p:grpSp>
        <p:nvGrpSpPr>
          <p:cNvPr id="10" name="グループ化 9"/>
          <p:cNvGrpSpPr/>
          <p:nvPr/>
        </p:nvGrpSpPr>
        <p:grpSpPr>
          <a:xfrm>
            <a:off x="1110444" y="5301208"/>
            <a:ext cx="586408" cy="1177480"/>
            <a:chOff x="5364088" y="5085184"/>
            <a:chExt cx="586408" cy="1177480"/>
          </a:xfrm>
        </p:grpSpPr>
        <p:sp>
          <p:nvSpPr>
            <p:cNvPr id="6" name="角丸四角形 5"/>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11" name="グループ化 10"/>
          <p:cNvGrpSpPr/>
          <p:nvPr/>
        </p:nvGrpSpPr>
        <p:grpSpPr>
          <a:xfrm>
            <a:off x="2838636" y="5301985"/>
            <a:ext cx="586408" cy="1177480"/>
            <a:chOff x="5364088" y="5085184"/>
            <a:chExt cx="586408" cy="1177480"/>
          </a:xfrm>
        </p:grpSpPr>
        <p:sp>
          <p:nvSpPr>
            <p:cNvPr id="12" name="角丸四角形 11"/>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14" name="グループ化 13"/>
          <p:cNvGrpSpPr/>
          <p:nvPr/>
        </p:nvGrpSpPr>
        <p:grpSpPr>
          <a:xfrm>
            <a:off x="4545123" y="5313832"/>
            <a:ext cx="586408" cy="1177480"/>
            <a:chOff x="5364088" y="5085184"/>
            <a:chExt cx="586408" cy="1177480"/>
          </a:xfrm>
        </p:grpSpPr>
        <p:sp>
          <p:nvSpPr>
            <p:cNvPr id="15" name="角丸四角形 14"/>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17" name="グループ化 16"/>
          <p:cNvGrpSpPr/>
          <p:nvPr/>
        </p:nvGrpSpPr>
        <p:grpSpPr>
          <a:xfrm>
            <a:off x="3673996" y="5301208"/>
            <a:ext cx="586408" cy="1177480"/>
            <a:chOff x="5364088" y="5085184"/>
            <a:chExt cx="586408" cy="1177480"/>
          </a:xfrm>
        </p:grpSpPr>
        <p:sp>
          <p:nvSpPr>
            <p:cNvPr id="18" name="角丸四角形 17"/>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20" name="グループ化 19"/>
          <p:cNvGrpSpPr/>
          <p:nvPr/>
        </p:nvGrpSpPr>
        <p:grpSpPr>
          <a:xfrm>
            <a:off x="1993167" y="5313832"/>
            <a:ext cx="586408" cy="1177480"/>
            <a:chOff x="5364088" y="5085184"/>
            <a:chExt cx="586408" cy="1177480"/>
          </a:xfrm>
        </p:grpSpPr>
        <p:sp>
          <p:nvSpPr>
            <p:cNvPr id="21" name="角丸四角形 20"/>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23" name="グループ化 22"/>
          <p:cNvGrpSpPr/>
          <p:nvPr/>
        </p:nvGrpSpPr>
        <p:grpSpPr>
          <a:xfrm>
            <a:off x="5353185" y="5327471"/>
            <a:ext cx="586408" cy="1177480"/>
            <a:chOff x="5364088" y="5085184"/>
            <a:chExt cx="586408" cy="1177480"/>
          </a:xfrm>
        </p:grpSpPr>
        <p:sp>
          <p:nvSpPr>
            <p:cNvPr id="24" name="角丸四角形 23"/>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26" name="グループ化 25"/>
          <p:cNvGrpSpPr/>
          <p:nvPr/>
        </p:nvGrpSpPr>
        <p:grpSpPr>
          <a:xfrm>
            <a:off x="6276643" y="5322064"/>
            <a:ext cx="586408" cy="1177480"/>
            <a:chOff x="5364088" y="5085184"/>
            <a:chExt cx="586408" cy="1177480"/>
          </a:xfrm>
        </p:grpSpPr>
        <p:sp>
          <p:nvSpPr>
            <p:cNvPr id="27" name="角丸四角形 26"/>
            <p:cNvSpPr/>
            <p:nvPr/>
          </p:nvSpPr>
          <p:spPr>
            <a:xfrm>
              <a:off x="5364088" y="5085184"/>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364088" y="5275855"/>
              <a:ext cx="462980" cy="986809"/>
            </a:xfrm>
            <a:prstGeom prst="rect">
              <a:avLst/>
            </a:prstGeom>
            <a:noFill/>
          </p:spPr>
          <p:txBody>
            <a:bodyPr wrap="square" rtlCol="0">
              <a:spAutoFit/>
            </a:bodyPr>
            <a:lstStyle/>
            <a:p>
              <a:r>
                <a:rPr kumimoji="1" lang="ja-JP" altLang="en-US" sz="2400" dirty="0" smtClean="0"/>
                <a:t>連携</a:t>
              </a:r>
              <a:endParaRPr kumimoji="1" lang="ja-JP" altLang="en-US" sz="2400" dirty="0"/>
            </a:p>
          </p:txBody>
        </p:sp>
      </p:grpSp>
      <p:grpSp>
        <p:nvGrpSpPr>
          <p:cNvPr id="29" name="グループ化 28"/>
          <p:cNvGrpSpPr/>
          <p:nvPr/>
        </p:nvGrpSpPr>
        <p:grpSpPr>
          <a:xfrm>
            <a:off x="3856483" y="4071969"/>
            <a:ext cx="1728192" cy="864096"/>
            <a:chOff x="2339752" y="4293096"/>
            <a:chExt cx="1728192" cy="864096"/>
          </a:xfrm>
        </p:grpSpPr>
        <p:sp>
          <p:nvSpPr>
            <p:cNvPr id="30" name="円/楕円 29"/>
            <p:cNvSpPr/>
            <p:nvPr/>
          </p:nvSpPr>
          <p:spPr>
            <a:xfrm>
              <a:off x="2339752" y="4293096"/>
              <a:ext cx="1728192" cy="86409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2771800" y="4530315"/>
              <a:ext cx="1152128" cy="461665"/>
            </a:xfrm>
            <a:prstGeom prst="rect">
              <a:avLst/>
            </a:prstGeom>
            <a:noFill/>
          </p:spPr>
          <p:txBody>
            <a:bodyPr wrap="square" rtlCol="0">
              <a:spAutoFit/>
            </a:bodyPr>
            <a:lstStyle/>
            <a:p>
              <a:r>
                <a:rPr kumimoji="1" lang="ja-JP" altLang="en-US" sz="2400" dirty="0" smtClean="0"/>
                <a:t>基幹</a:t>
              </a:r>
              <a:endParaRPr kumimoji="1" lang="ja-JP" altLang="en-US" sz="2400" dirty="0"/>
            </a:p>
          </p:txBody>
        </p:sp>
      </p:grpSp>
      <p:grpSp>
        <p:nvGrpSpPr>
          <p:cNvPr id="32" name="グループ化 31"/>
          <p:cNvGrpSpPr/>
          <p:nvPr/>
        </p:nvGrpSpPr>
        <p:grpSpPr>
          <a:xfrm>
            <a:off x="6739623" y="4071969"/>
            <a:ext cx="1728192" cy="864096"/>
            <a:chOff x="2339752" y="4293096"/>
            <a:chExt cx="1728192" cy="864096"/>
          </a:xfrm>
        </p:grpSpPr>
        <p:sp>
          <p:nvSpPr>
            <p:cNvPr id="33" name="円/楕円 32"/>
            <p:cNvSpPr/>
            <p:nvPr/>
          </p:nvSpPr>
          <p:spPr>
            <a:xfrm>
              <a:off x="2339752" y="4293096"/>
              <a:ext cx="1728192" cy="86409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771800" y="4530315"/>
              <a:ext cx="1152128" cy="461665"/>
            </a:xfrm>
            <a:prstGeom prst="rect">
              <a:avLst/>
            </a:prstGeom>
            <a:noFill/>
          </p:spPr>
          <p:txBody>
            <a:bodyPr wrap="square" rtlCol="0">
              <a:spAutoFit/>
            </a:bodyPr>
            <a:lstStyle/>
            <a:p>
              <a:r>
                <a:rPr kumimoji="1" lang="ja-JP" altLang="en-US" sz="2400" dirty="0" smtClean="0"/>
                <a:t>基幹</a:t>
              </a:r>
              <a:endParaRPr kumimoji="1" lang="ja-JP" altLang="en-US" sz="2400" dirty="0"/>
            </a:p>
          </p:txBody>
        </p:sp>
      </p:grpSp>
      <p:cxnSp>
        <p:nvCxnSpPr>
          <p:cNvPr id="36" name="直線矢印コネクタ 35"/>
          <p:cNvCxnSpPr>
            <a:stCxn id="21" idx="0"/>
            <a:endCxn id="4" idx="4"/>
          </p:cNvCxnSpPr>
          <p:nvPr/>
        </p:nvCxnSpPr>
        <p:spPr>
          <a:xfrm flipH="1" flipV="1">
            <a:off x="2206030" y="4936065"/>
            <a:ext cx="80341" cy="377767"/>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endCxn id="4" idx="5"/>
          </p:cNvCxnSpPr>
          <p:nvPr/>
        </p:nvCxnSpPr>
        <p:spPr>
          <a:xfrm flipH="1" flipV="1">
            <a:off x="2817038" y="4809521"/>
            <a:ext cx="297897" cy="513052"/>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stCxn id="6" idx="0"/>
          </p:cNvCxnSpPr>
          <p:nvPr/>
        </p:nvCxnSpPr>
        <p:spPr>
          <a:xfrm flipV="1">
            <a:off x="1403648" y="4925030"/>
            <a:ext cx="293204" cy="376178"/>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18" idx="0"/>
            <a:endCxn id="30" idx="3"/>
          </p:cNvCxnSpPr>
          <p:nvPr/>
        </p:nvCxnSpPr>
        <p:spPr>
          <a:xfrm flipV="1">
            <a:off x="3967200" y="4809521"/>
            <a:ext cx="142371" cy="491687"/>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H="1" flipV="1">
            <a:off x="4726808" y="4936065"/>
            <a:ext cx="80341" cy="377767"/>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30" idx="5"/>
          </p:cNvCxnSpPr>
          <p:nvPr/>
        </p:nvCxnSpPr>
        <p:spPr>
          <a:xfrm flipH="1" flipV="1">
            <a:off x="5331587" y="4809521"/>
            <a:ext cx="306082" cy="492482"/>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H="1" flipV="1">
            <a:off x="5523033" y="4732957"/>
            <a:ext cx="954079" cy="568253"/>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a:endCxn id="30" idx="3"/>
          </p:cNvCxnSpPr>
          <p:nvPr/>
        </p:nvCxnSpPr>
        <p:spPr>
          <a:xfrm flipV="1">
            <a:off x="3111961" y="4809521"/>
            <a:ext cx="997610" cy="517951"/>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flipH="1" flipV="1">
            <a:off x="3016432" y="4743549"/>
            <a:ext cx="892370" cy="545807"/>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H="1">
            <a:off x="5637669" y="4329859"/>
            <a:ext cx="1101955" cy="35245"/>
          </a:xfrm>
          <a:prstGeom prst="straightConnector1">
            <a:avLst/>
          </a:prstGeom>
          <a:ln w="508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6044626" y="3882011"/>
            <a:ext cx="864971" cy="461665"/>
          </a:xfrm>
          <a:prstGeom prst="rect">
            <a:avLst/>
          </a:prstGeom>
          <a:noFill/>
        </p:spPr>
        <p:txBody>
          <a:bodyPr wrap="square" rtlCol="0">
            <a:spAutoFit/>
          </a:bodyPr>
          <a:lstStyle/>
          <a:p>
            <a:r>
              <a:rPr kumimoji="1" lang="ja-JP" altLang="en-US" sz="2400" dirty="0" smtClean="0"/>
              <a:t>連携</a:t>
            </a:r>
            <a:endParaRPr kumimoji="1" lang="ja-JP" altLang="en-US" sz="2400" dirty="0"/>
          </a:p>
        </p:txBody>
      </p:sp>
    </p:spTree>
    <p:extLst>
      <p:ext uri="{BB962C8B-B14F-4D97-AF65-F5344CB8AC3E}">
        <p14:creationId xmlns:p14="http://schemas.microsoft.com/office/powerpoint/2010/main" val="4271643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現行施設制度と新研修施設制度</a:t>
            </a:r>
            <a:endParaRPr kumimoji="1" lang="ja-JP" altLang="en-US" sz="4000" dirty="0"/>
          </a:p>
        </p:txBody>
      </p:sp>
      <p:grpSp>
        <p:nvGrpSpPr>
          <p:cNvPr id="4" name="グループ化 3"/>
          <p:cNvGrpSpPr/>
          <p:nvPr/>
        </p:nvGrpSpPr>
        <p:grpSpPr>
          <a:xfrm>
            <a:off x="5312838" y="1842189"/>
            <a:ext cx="3384376" cy="1224137"/>
            <a:chOff x="2339752" y="4293096"/>
            <a:chExt cx="1728192" cy="959665"/>
          </a:xfrm>
        </p:grpSpPr>
        <p:sp>
          <p:nvSpPr>
            <p:cNvPr id="5" name="円/楕円 4"/>
            <p:cNvSpPr/>
            <p:nvPr/>
          </p:nvSpPr>
          <p:spPr>
            <a:xfrm>
              <a:off x="2339752" y="4293096"/>
              <a:ext cx="1728192" cy="86409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555776" y="4540478"/>
              <a:ext cx="1512168" cy="712283"/>
            </a:xfrm>
            <a:prstGeom prst="rect">
              <a:avLst/>
            </a:prstGeom>
            <a:noFill/>
          </p:spPr>
          <p:txBody>
            <a:bodyPr wrap="square" rtlCol="0">
              <a:spAutoFit/>
            </a:bodyPr>
            <a:lstStyle/>
            <a:p>
              <a:r>
                <a:rPr kumimoji="1" lang="ja-JP" altLang="en-US" sz="2400" dirty="0" smtClean="0"/>
                <a:t>専門研修基幹施設</a:t>
              </a:r>
              <a:endParaRPr kumimoji="1" lang="ja-JP" altLang="en-US" sz="2400" dirty="0"/>
            </a:p>
          </p:txBody>
        </p:sp>
      </p:grpSp>
      <p:grpSp>
        <p:nvGrpSpPr>
          <p:cNvPr id="7" name="グループ化 6"/>
          <p:cNvGrpSpPr/>
          <p:nvPr/>
        </p:nvGrpSpPr>
        <p:grpSpPr>
          <a:xfrm>
            <a:off x="5400333" y="3739283"/>
            <a:ext cx="3146848" cy="958478"/>
            <a:chOff x="5354523" y="4970690"/>
            <a:chExt cx="595973" cy="1177480"/>
          </a:xfrm>
        </p:grpSpPr>
        <p:sp>
          <p:nvSpPr>
            <p:cNvPr id="8" name="角丸四角形 7"/>
            <p:cNvSpPr/>
            <p:nvPr/>
          </p:nvSpPr>
          <p:spPr>
            <a:xfrm>
              <a:off x="5354523" y="4970690"/>
              <a:ext cx="586408" cy="1177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418637" y="5275854"/>
              <a:ext cx="531859" cy="567151"/>
            </a:xfrm>
            <a:prstGeom prst="rect">
              <a:avLst/>
            </a:prstGeom>
            <a:noFill/>
          </p:spPr>
          <p:txBody>
            <a:bodyPr wrap="square" rtlCol="0">
              <a:spAutoFit/>
            </a:bodyPr>
            <a:lstStyle/>
            <a:p>
              <a:r>
                <a:rPr kumimoji="1" lang="ja-JP" altLang="en-US" sz="2400" dirty="0" smtClean="0"/>
                <a:t>専門研修連携施設</a:t>
              </a:r>
              <a:endParaRPr kumimoji="1" lang="ja-JP" altLang="en-US" sz="2400" dirty="0"/>
            </a:p>
          </p:txBody>
        </p:sp>
      </p:grpSp>
      <p:grpSp>
        <p:nvGrpSpPr>
          <p:cNvPr id="12" name="グループ化 11"/>
          <p:cNvGrpSpPr/>
          <p:nvPr/>
        </p:nvGrpSpPr>
        <p:grpSpPr>
          <a:xfrm>
            <a:off x="601216" y="2099283"/>
            <a:ext cx="2304256" cy="1224136"/>
            <a:chOff x="827584" y="1988840"/>
            <a:chExt cx="2304256" cy="1224136"/>
          </a:xfrm>
        </p:grpSpPr>
        <p:sp>
          <p:nvSpPr>
            <p:cNvPr id="10" name="円/楕円 9"/>
            <p:cNvSpPr/>
            <p:nvPr/>
          </p:nvSpPr>
          <p:spPr>
            <a:xfrm>
              <a:off x="827584" y="1988840"/>
              <a:ext cx="2304256" cy="12241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259632" y="2395938"/>
              <a:ext cx="1656184" cy="461665"/>
            </a:xfrm>
            <a:prstGeom prst="rect">
              <a:avLst/>
            </a:prstGeom>
            <a:noFill/>
          </p:spPr>
          <p:txBody>
            <a:bodyPr wrap="square" rtlCol="0">
              <a:spAutoFit/>
            </a:bodyPr>
            <a:lstStyle/>
            <a:p>
              <a:r>
                <a:rPr kumimoji="1" lang="ja-JP" altLang="en-US" sz="2400" dirty="0" smtClean="0"/>
                <a:t>認定施設</a:t>
              </a:r>
              <a:endParaRPr kumimoji="1" lang="ja-JP" altLang="en-US" sz="2400" dirty="0"/>
            </a:p>
          </p:txBody>
        </p:sp>
      </p:grpSp>
      <p:grpSp>
        <p:nvGrpSpPr>
          <p:cNvPr id="15" name="グループ化 14"/>
          <p:cNvGrpSpPr/>
          <p:nvPr/>
        </p:nvGrpSpPr>
        <p:grpSpPr>
          <a:xfrm>
            <a:off x="457200" y="4005064"/>
            <a:ext cx="2592288" cy="1176946"/>
            <a:chOff x="611560" y="3980246"/>
            <a:chExt cx="2592288" cy="1176946"/>
          </a:xfrm>
        </p:grpSpPr>
        <p:sp>
          <p:nvSpPr>
            <p:cNvPr id="13" name="角丸四角形 12"/>
            <p:cNvSpPr/>
            <p:nvPr/>
          </p:nvSpPr>
          <p:spPr>
            <a:xfrm>
              <a:off x="611560" y="3980246"/>
              <a:ext cx="2592288" cy="117694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791580" y="4211278"/>
              <a:ext cx="2232248" cy="461665"/>
            </a:xfrm>
            <a:prstGeom prst="rect">
              <a:avLst/>
            </a:prstGeom>
            <a:noFill/>
          </p:spPr>
          <p:txBody>
            <a:bodyPr wrap="square" rtlCol="0">
              <a:spAutoFit/>
            </a:bodyPr>
            <a:lstStyle/>
            <a:p>
              <a:r>
                <a:rPr kumimoji="1" lang="ja-JP" altLang="en-US" sz="2400" dirty="0" smtClean="0"/>
                <a:t>教育関連施設</a:t>
              </a:r>
              <a:endParaRPr kumimoji="1" lang="ja-JP" altLang="en-US" sz="2400" dirty="0"/>
            </a:p>
          </p:txBody>
        </p:sp>
      </p:grpSp>
      <p:sp>
        <p:nvSpPr>
          <p:cNvPr id="16" name="テキスト ボックス 15"/>
          <p:cNvSpPr txBox="1"/>
          <p:nvPr/>
        </p:nvSpPr>
        <p:spPr>
          <a:xfrm>
            <a:off x="529208" y="4697761"/>
            <a:ext cx="2664296" cy="369332"/>
          </a:xfrm>
          <a:prstGeom prst="rect">
            <a:avLst/>
          </a:prstGeom>
          <a:noFill/>
        </p:spPr>
        <p:txBody>
          <a:bodyPr wrap="square" rtlCol="0">
            <a:spAutoFit/>
          </a:bodyPr>
          <a:lstStyle/>
          <a:p>
            <a:r>
              <a:rPr kumimoji="1" lang="ja-JP" altLang="en-US" dirty="0" smtClean="0"/>
              <a:t>教育関連施設美容外科</a:t>
            </a:r>
            <a:endParaRPr kumimoji="1" lang="ja-JP" altLang="en-US" dirty="0"/>
          </a:p>
        </p:txBody>
      </p:sp>
      <p:sp>
        <p:nvSpPr>
          <p:cNvPr id="17" name="テキスト ボックス 16"/>
          <p:cNvSpPr txBox="1"/>
          <p:nvPr/>
        </p:nvSpPr>
        <p:spPr>
          <a:xfrm>
            <a:off x="2267744" y="3220234"/>
            <a:ext cx="1080120" cy="369332"/>
          </a:xfrm>
          <a:prstGeom prst="rect">
            <a:avLst/>
          </a:prstGeom>
          <a:noFill/>
        </p:spPr>
        <p:txBody>
          <a:bodyPr wrap="square" rtlCol="0">
            <a:spAutoFit/>
          </a:bodyPr>
          <a:lstStyle/>
          <a:p>
            <a:r>
              <a:rPr kumimoji="1" lang="en-US" altLang="ja-JP" dirty="0" smtClean="0"/>
              <a:t>311</a:t>
            </a:r>
            <a:r>
              <a:rPr kumimoji="1" lang="ja-JP" altLang="en-US" dirty="0" smtClean="0"/>
              <a:t>施設</a:t>
            </a:r>
            <a:endParaRPr kumimoji="1" lang="ja-JP" altLang="en-US" dirty="0"/>
          </a:p>
        </p:txBody>
      </p:sp>
      <p:sp>
        <p:nvSpPr>
          <p:cNvPr id="18" name="テキスト ボックス 17"/>
          <p:cNvSpPr txBox="1"/>
          <p:nvPr/>
        </p:nvSpPr>
        <p:spPr>
          <a:xfrm>
            <a:off x="2149388" y="5274343"/>
            <a:ext cx="1080120" cy="369332"/>
          </a:xfrm>
          <a:prstGeom prst="rect">
            <a:avLst/>
          </a:prstGeom>
          <a:noFill/>
        </p:spPr>
        <p:txBody>
          <a:bodyPr wrap="square" rtlCol="0">
            <a:spAutoFit/>
          </a:bodyPr>
          <a:lstStyle/>
          <a:p>
            <a:r>
              <a:rPr kumimoji="1" lang="en-US" altLang="ja-JP" dirty="0" smtClean="0"/>
              <a:t>173</a:t>
            </a:r>
            <a:r>
              <a:rPr kumimoji="1" lang="ja-JP" altLang="en-US" dirty="0" smtClean="0"/>
              <a:t>施設</a:t>
            </a:r>
            <a:endParaRPr kumimoji="1" lang="ja-JP" altLang="en-US" dirty="0"/>
          </a:p>
        </p:txBody>
      </p:sp>
      <p:sp>
        <p:nvSpPr>
          <p:cNvPr id="19" name="片側の 2 つの角を切り取った四角形 18"/>
          <p:cNvSpPr/>
          <p:nvPr/>
        </p:nvSpPr>
        <p:spPr>
          <a:xfrm>
            <a:off x="5456854" y="5416347"/>
            <a:ext cx="3096344" cy="1181006"/>
          </a:xfrm>
          <a:prstGeom prst="snip2Same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786786" y="5663357"/>
            <a:ext cx="2639046" cy="830997"/>
          </a:xfrm>
          <a:prstGeom prst="rect">
            <a:avLst/>
          </a:prstGeom>
          <a:noFill/>
        </p:spPr>
        <p:txBody>
          <a:bodyPr wrap="square" rtlCol="0">
            <a:spAutoFit/>
          </a:bodyPr>
          <a:lstStyle/>
          <a:p>
            <a:pPr algn="ctr"/>
            <a:r>
              <a:rPr kumimoji="1" lang="ja-JP" altLang="en-US" sz="2400" dirty="0" smtClean="0"/>
              <a:t>研修連携候補施設（学会認定）</a:t>
            </a:r>
            <a:endParaRPr kumimoji="1" lang="ja-JP" altLang="en-US" sz="2400" dirty="0"/>
          </a:p>
        </p:txBody>
      </p:sp>
      <p:sp>
        <p:nvSpPr>
          <p:cNvPr id="21" name="テキスト ボックス 20"/>
          <p:cNvSpPr txBox="1"/>
          <p:nvPr/>
        </p:nvSpPr>
        <p:spPr>
          <a:xfrm>
            <a:off x="6732240" y="2968046"/>
            <a:ext cx="1693592" cy="369332"/>
          </a:xfrm>
          <a:prstGeom prst="rect">
            <a:avLst/>
          </a:prstGeom>
          <a:noFill/>
        </p:spPr>
        <p:txBody>
          <a:bodyPr wrap="square" rtlCol="0">
            <a:spAutoFit/>
          </a:bodyPr>
          <a:lstStyle/>
          <a:p>
            <a:r>
              <a:rPr kumimoji="1" lang="ja-JP" altLang="en-US" dirty="0" smtClean="0"/>
              <a:t>指導医</a:t>
            </a:r>
            <a:r>
              <a:rPr kumimoji="1" lang="en-US" altLang="ja-JP" dirty="0" smtClean="0"/>
              <a:t>2</a:t>
            </a:r>
            <a:r>
              <a:rPr kumimoji="1" lang="ja-JP" altLang="en-US" dirty="0" smtClean="0"/>
              <a:t>名以上</a:t>
            </a:r>
            <a:endParaRPr kumimoji="1" lang="ja-JP" altLang="en-US" dirty="0"/>
          </a:p>
        </p:txBody>
      </p:sp>
      <p:sp>
        <p:nvSpPr>
          <p:cNvPr id="22" name="テキスト ボックス 21"/>
          <p:cNvSpPr txBox="1"/>
          <p:nvPr/>
        </p:nvSpPr>
        <p:spPr>
          <a:xfrm>
            <a:off x="6803084" y="4748184"/>
            <a:ext cx="1693592" cy="369332"/>
          </a:xfrm>
          <a:prstGeom prst="rect">
            <a:avLst/>
          </a:prstGeom>
          <a:noFill/>
        </p:spPr>
        <p:txBody>
          <a:bodyPr wrap="square" rtlCol="0">
            <a:spAutoFit/>
          </a:bodyPr>
          <a:lstStyle/>
          <a:p>
            <a:r>
              <a:rPr kumimoji="1" lang="ja-JP" altLang="en-US" dirty="0" smtClean="0"/>
              <a:t>指導医</a:t>
            </a:r>
            <a:r>
              <a:rPr lang="en-US" altLang="ja-JP" dirty="0"/>
              <a:t>1</a:t>
            </a:r>
            <a:r>
              <a:rPr kumimoji="1" lang="ja-JP" altLang="en-US" dirty="0" smtClean="0"/>
              <a:t>名以上</a:t>
            </a:r>
            <a:endParaRPr kumimoji="1" lang="ja-JP" altLang="en-US" dirty="0"/>
          </a:p>
        </p:txBody>
      </p:sp>
      <p:sp>
        <p:nvSpPr>
          <p:cNvPr id="23" name="1 つの角を丸めた四角形 22"/>
          <p:cNvSpPr/>
          <p:nvPr/>
        </p:nvSpPr>
        <p:spPr>
          <a:xfrm>
            <a:off x="637220" y="6006850"/>
            <a:ext cx="2556284" cy="487504"/>
          </a:xfrm>
          <a:prstGeom prst="snip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834907" y="6053501"/>
            <a:ext cx="2490172" cy="461665"/>
          </a:xfrm>
          <a:prstGeom prst="rect">
            <a:avLst/>
          </a:prstGeom>
          <a:noFill/>
        </p:spPr>
        <p:txBody>
          <a:bodyPr wrap="square" rtlCol="0">
            <a:spAutoFit/>
          </a:bodyPr>
          <a:lstStyle/>
          <a:p>
            <a:r>
              <a:rPr kumimoji="1" lang="ja-JP" altLang="en-US" sz="2400" dirty="0" smtClean="0"/>
              <a:t>その他の施設</a:t>
            </a:r>
            <a:endParaRPr kumimoji="1" lang="ja-JP" altLang="en-US" sz="2400" dirty="0"/>
          </a:p>
        </p:txBody>
      </p:sp>
      <p:cxnSp>
        <p:nvCxnSpPr>
          <p:cNvPr id="26" name="直線矢印コネクタ 25"/>
          <p:cNvCxnSpPr/>
          <p:nvPr/>
        </p:nvCxnSpPr>
        <p:spPr>
          <a:xfrm flipV="1">
            <a:off x="3049488" y="2506381"/>
            <a:ext cx="2026568" cy="105655"/>
          </a:xfrm>
          <a:prstGeom prst="straightConnector1">
            <a:avLst/>
          </a:prstGeom>
          <a:ln w="762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3121496" y="2819286"/>
            <a:ext cx="2191342" cy="1062287"/>
          </a:xfrm>
          <a:prstGeom prst="straightConnector1">
            <a:avLst/>
          </a:prstGeom>
          <a:ln w="762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5132951" y="3340240"/>
            <a:ext cx="658416" cy="461665"/>
          </a:xfrm>
          <a:prstGeom prst="rect">
            <a:avLst/>
          </a:prstGeom>
          <a:noFill/>
        </p:spPr>
        <p:txBody>
          <a:bodyPr wrap="square" rtlCol="0">
            <a:spAutoFit/>
          </a:bodyPr>
          <a:lstStyle/>
          <a:p>
            <a:r>
              <a:rPr kumimoji="1" lang="ja-JP" altLang="en-US" sz="2400" dirty="0" smtClean="0"/>
              <a:t>Ａ</a:t>
            </a:r>
            <a:endParaRPr kumimoji="1" lang="ja-JP" altLang="en-US" sz="2400" dirty="0"/>
          </a:p>
        </p:txBody>
      </p:sp>
      <p:cxnSp>
        <p:nvCxnSpPr>
          <p:cNvPr id="31" name="直線矢印コネクタ 30"/>
          <p:cNvCxnSpPr/>
          <p:nvPr/>
        </p:nvCxnSpPr>
        <p:spPr>
          <a:xfrm flipV="1">
            <a:off x="3224510" y="4414100"/>
            <a:ext cx="2026568" cy="105655"/>
          </a:xfrm>
          <a:prstGeom prst="straightConnector1">
            <a:avLst/>
          </a:prstGeom>
          <a:ln w="762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096892" y="4354169"/>
            <a:ext cx="658416" cy="461665"/>
          </a:xfrm>
          <a:prstGeom prst="rect">
            <a:avLst/>
          </a:prstGeom>
          <a:noFill/>
        </p:spPr>
        <p:txBody>
          <a:bodyPr wrap="square" rtlCol="0">
            <a:spAutoFit/>
          </a:bodyPr>
          <a:lstStyle/>
          <a:p>
            <a:r>
              <a:rPr kumimoji="1" lang="en-US" altLang="ja-JP" sz="2400" dirty="0" smtClean="0"/>
              <a:t>B</a:t>
            </a:r>
            <a:r>
              <a:rPr kumimoji="1" lang="ja-JP" altLang="en-US" sz="2400" dirty="0" smtClean="0"/>
              <a:t>　　</a:t>
            </a:r>
            <a:endParaRPr kumimoji="1" lang="ja-JP" altLang="en-US" sz="2400" dirty="0"/>
          </a:p>
        </p:txBody>
      </p:sp>
      <p:cxnSp>
        <p:nvCxnSpPr>
          <p:cNvPr id="33" name="直線矢印コネクタ 32"/>
          <p:cNvCxnSpPr/>
          <p:nvPr/>
        </p:nvCxnSpPr>
        <p:spPr>
          <a:xfrm>
            <a:off x="3250184" y="4742778"/>
            <a:ext cx="2111099" cy="1095712"/>
          </a:xfrm>
          <a:prstGeom prst="straightConnector1">
            <a:avLst/>
          </a:prstGeom>
          <a:ln w="762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3291240" y="6151926"/>
            <a:ext cx="2109093" cy="148229"/>
          </a:xfrm>
          <a:prstGeom prst="straightConnector1">
            <a:avLst/>
          </a:prstGeom>
          <a:ln w="762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157500" y="3142706"/>
            <a:ext cx="2299354" cy="2427716"/>
          </a:xfrm>
          <a:prstGeom prst="straightConnector1">
            <a:avLst/>
          </a:prstGeom>
          <a:ln w="762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117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t>専門研修指導医の要件</a:t>
            </a:r>
            <a:endParaRPr kumimoji="1" lang="ja-JP" altLang="en-US" sz="4000" dirty="0"/>
          </a:p>
        </p:txBody>
      </p:sp>
      <p:sp>
        <p:nvSpPr>
          <p:cNvPr id="3" name="コンテンツ プレースホルダー 2"/>
          <p:cNvSpPr>
            <a:spLocks noGrp="1"/>
          </p:cNvSpPr>
          <p:nvPr>
            <p:ph idx="1"/>
          </p:nvPr>
        </p:nvSpPr>
        <p:spPr>
          <a:xfrm>
            <a:off x="457200" y="1628800"/>
            <a:ext cx="8229600" cy="4824536"/>
          </a:xfrm>
        </p:spPr>
        <p:txBody>
          <a:bodyPr>
            <a:normAutofit/>
          </a:bodyPr>
          <a:lstStyle/>
          <a:p>
            <a:r>
              <a:rPr lang="ja-JP" altLang="en-US" sz="2800" dirty="0" smtClean="0"/>
              <a:t>学会</a:t>
            </a:r>
            <a:r>
              <a:rPr lang="ja-JP" altLang="en-US" sz="2800" dirty="0"/>
              <a:t>専門医</a:t>
            </a:r>
            <a:r>
              <a:rPr lang="ja-JP" altLang="en-US" sz="2800" dirty="0" smtClean="0"/>
              <a:t>が</a:t>
            </a:r>
            <a:r>
              <a:rPr lang="ja-JP" altLang="en-US" sz="2800" dirty="0"/>
              <a:t>機構</a:t>
            </a:r>
            <a:r>
              <a:rPr lang="ja-JP" altLang="en-US" sz="2800" dirty="0" smtClean="0"/>
              <a:t>専門医に移行するまでの暫定期間（</a:t>
            </a:r>
            <a:r>
              <a:rPr lang="en-US" altLang="ja-JP" sz="2800" dirty="0" smtClean="0">
                <a:solidFill>
                  <a:srgbClr val="FFC000"/>
                </a:solidFill>
              </a:rPr>
              <a:t>2021</a:t>
            </a:r>
            <a:r>
              <a:rPr lang="ja-JP" altLang="en-US" sz="2800" dirty="0" smtClean="0">
                <a:solidFill>
                  <a:srgbClr val="FFC000"/>
                </a:solidFill>
              </a:rPr>
              <a:t>年</a:t>
            </a:r>
            <a:r>
              <a:rPr lang="en-US" altLang="ja-JP" sz="2800" dirty="0" smtClean="0">
                <a:solidFill>
                  <a:srgbClr val="FFC000"/>
                </a:solidFill>
              </a:rPr>
              <a:t>3</a:t>
            </a:r>
            <a:r>
              <a:rPr lang="ja-JP" altLang="en-US" sz="2800" dirty="0" smtClean="0">
                <a:solidFill>
                  <a:srgbClr val="FFC000"/>
                </a:solidFill>
              </a:rPr>
              <a:t>月までの期間</a:t>
            </a:r>
            <a:r>
              <a:rPr lang="ja-JP" altLang="en-US" sz="2800" dirty="0" smtClean="0"/>
              <a:t>）においては、</a:t>
            </a:r>
            <a:endParaRPr kumimoji="1" lang="en-US" altLang="ja-JP" sz="2800" dirty="0" smtClean="0"/>
          </a:p>
          <a:p>
            <a:pPr lvl="1"/>
            <a:r>
              <a:rPr kumimoji="1" lang="ja-JP" altLang="en-US" dirty="0" smtClean="0"/>
              <a:t>形成外科専門医の資格を有し、</a:t>
            </a:r>
            <a:r>
              <a:rPr kumimoji="1" lang="en-US" altLang="ja-JP" dirty="0" smtClean="0"/>
              <a:t>1</a:t>
            </a:r>
            <a:r>
              <a:rPr kumimoji="1" lang="ja-JP" altLang="en-US" dirty="0" smtClean="0"/>
              <a:t>回以上更新を行ったもの</a:t>
            </a:r>
            <a:endParaRPr kumimoji="1" lang="en-US" altLang="ja-JP" dirty="0" smtClean="0"/>
          </a:p>
          <a:p>
            <a:pPr lvl="1"/>
            <a:r>
              <a:rPr lang="ja-JP" altLang="en-US" dirty="0" smtClean="0"/>
              <a:t>日本専門医</a:t>
            </a:r>
            <a:r>
              <a:rPr lang="ja-JP" altLang="en-US" dirty="0"/>
              <a:t>機構</a:t>
            </a:r>
            <a:r>
              <a:rPr lang="ja-JP" altLang="en-US" dirty="0" smtClean="0"/>
              <a:t>の認定する</a:t>
            </a:r>
            <a:r>
              <a:rPr lang="ja-JP" altLang="en-US" dirty="0" smtClean="0">
                <a:solidFill>
                  <a:srgbClr val="FFC000"/>
                </a:solidFill>
              </a:rPr>
              <a:t>指導者講習会</a:t>
            </a:r>
            <a:r>
              <a:rPr lang="ja-JP" altLang="en-US" dirty="0" smtClean="0"/>
              <a:t>を受講しているもの</a:t>
            </a:r>
            <a:endParaRPr lang="en-US" altLang="ja-JP" dirty="0" smtClean="0"/>
          </a:p>
          <a:p>
            <a:r>
              <a:rPr lang="ja-JP" altLang="en-US" sz="2800" dirty="0" smtClean="0"/>
              <a:t>暫定期間後は、形成外科領域指導医制度に定める形成外科領域指導医が専門研修指導医となる。</a:t>
            </a:r>
            <a:endParaRPr lang="en-US" altLang="ja-JP" sz="2800" dirty="0" smtClean="0"/>
          </a:p>
        </p:txBody>
      </p:sp>
    </p:spTree>
    <p:extLst>
      <p:ext uri="{BB962C8B-B14F-4D97-AF65-F5344CB8AC3E}">
        <p14:creationId xmlns:p14="http://schemas.microsoft.com/office/powerpoint/2010/main" val="3477886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形成外科領域指導医制度</a:t>
            </a:r>
            <a:endParaRPr kumimoji="1" lang="ja-JP" altLang="en-US" dirty="0"/>
          </a:p>
        </p:txBody>
      </p:sp>
      <p:sp>
        <p:nvSpPr>
          <p:cNvPr id="3" name="コンテンツ プレースホルダー 2"/>
          <p:cNvSpPr>
            <a:spLocks noGrp="1"/>
          </p:cNvSpPr>
          <p:nvPr>
            <p:ph idx="1"/>
          </p:nvPr>
        </p:nvSpPr>
        <p:spPr>
          <a:xfrm>
            <a:off x="457200" y="1600206"/>
            <a:ext cx="8229600" cy="4997146"/>
          </a:xfrm>
        </p:spPr>
        <p:txBody>
          <a:bodyPr>
            <a:normAutofit fontScale="77500" lnSpcReduction="20000"/>
          </a:bodyPr>
          <a:lstStyle/>
          <a:p>
            <a:pPr>
              <a:lnSpc>
                <a:spcPct val="120000"/>
              </a:lnSpc>
            </a:pPr>
            <a:r>
              <a:rPr kumimoji="1" lang="ja-JP" altLang="en-US" dirty="0" smtClean="0"/>
              <a:t>分野指導医（各関連学会の専門医）</a:t>
            </a:r>
            <a:endParaRPr kumimoji="1" lang="en-US" altLang="ja-JP" dirty="0" smtClean="0"/>
          </a:p>
          <a:p>
            <a:pPr lvl="1">
              <a:lnSpc>
                <a:spcPct val="120000"/>
              </a:lnSpc>
            </a:pPr>
            <a:r>
              <a:rPr kumimoji="1" lang="ja-JP" altLang="en-US" dirty="0" smtClean="0"/>
              <a:t>日本手外科学会（手外科分野指導医）</a:t>
            </a:r>
            <a:endParaRPr kumimoji="1" lang="en-US" altLang="ja-JP" dirty="0" smtClean="0"/>
          </a:p>
          <a:p>
            <a:pPr lvl="1">
              <a:lnSpc>
                <a:spcPct val="120000"/>
              </a:lnSpc>
            </a:pPr>
            <a:r>
              <a:rPr lang="ja-JP" altLang="en-US" dirty="0" smtClean="0"/>
              <a:t>日本美容外科学会（</a:t>
            </a:r>
            <a:r>
              <a:rPr lang="en-US" altLang="ja-JP" dirty="0" smtClean="0"/>
              <a:t>JSAPS</a:t>
            </a:r>
            <a:r>
              <a:rPr lang="ja-JP" altLang="en-US" dirty="0" smtClean="0"/>
              <a:t>）（美容外科分野指導医）</a:t>
            </a:r>
            <a:endParaRPr lang="en-US" altLang="ja-JP" dirty="0" smtClean="0"/>
          </a:p>
          <a:p>
            <a:pPr lvl="1">
              <a:lnSpc>
                <a:spcPct val="120000"/>
              </a:lnSpc>
            </a:pPr>
            <a:r>
              <a:rPr kumimoji="1" lang="ja-JP" altLang="en-US" dirty="0" smtClean="0"/>
              <a:t>日本創傷外科学会（創傷外科分野指導医）</a:t>
            </a:r>
            <a:endParaRPr kumimoji="1" lang="en-US" altLang="ja-JP" dirty="0" smtClean="0"/>
          </a:p>
          <a:p>
            <a:pPr lvl="1">
              <a:lnSpc>
                <a:spcPct val="120000"/>
              </a:lnSpc>
            </a:pPr>
            <a:r>
              <a:rPr lang="ja-JP" altLang="en-US" dirty="0" smtClean="0"/>
              <a:t>日本頭蓋</a:t>
            </a:r>
            <a:r>
              <a:rPr lang="ja-JP" altLang="en-US" dirty="0"/>
              <a:t>顎</a:t>
            </a:r>
            <a:r>
              <a:rPr lang="ja-JP" altLang="en-US" dirty="0" smtClean="0"/>
              <a:t>顔面外科学会（頭蓋顎顔面外科分野指導医）</a:t>
            </a:r>
            <a:endParaRPr lang="en-US" altLang="ja-JP" dirty="0" smtClean="0"/>
          </a:p>
          <a:p>
            <a:pPr lvl="1">
              <a:lnSpc>
                <a:spcPct val="120000"/>
              </a:lnSpc>
            </a:pPr>
            <a:r>
              <a:rPr kumimoji="1" lang="ja-JP" altLang="en-US" dirty="0" smtClean="0"/>
              <a:t>日本熱傷学会（熱傷分野指導医）</a:t>
            </a:r>
            <a:endParaRPr kumimoji="1" lang="en-US" altLang="ja-JP" dirty="0" smtClean="0"/>
          </a:p>
          <a:p>
            <a:pPr>
              <a:lnSpc>
                <a:spcPct val="120000"/>
              </a:lnSpc>
            </a:pPr>
            <a:r>
              <a:rPr kumimoji="1" lang="ja-JP" altLang="en-US" dirty="0" smtClean="0"/>
              <a:t>特定分野指導医（日形会で認定）</a:t>
            </a:r>
            <a:endParaRPr kumimoji="1" lang="en-US" altLang="ja-JP" dirty="0" smtClean="0"/>
          </a:p>
          <a:p>
            <a:pPr lvl="1">
              <a:lnSpc>
                <a:spcPct val="120000"/>
              </a:lnSpc>
            </a:pPr>
            <a:r>
              <a:rPr lang="ja-JP" altLang="en-US" dirty="0" smtClean="0"/>
              <a:t>皮膚腫瘍外科分野指導医（旧皮膚腫瘍外科指導専門医）</a:t>
            </a:r>
            <a:endParaRPr lang="en-US" altLang="ja-JP" dirty="0" smtClean="0"/>
          </a:p>
          <a:p>
            <a:pPr lvl="1">
              <a:lnSpc>
                <a:spcPct val="120000"/>
              </a:lnSpc>
            </a:pPr>
            <a:r>
              <a:rPr kumimoji="1" lang="ja-JP" altLang="en-US" dirty="0" smtClean="0"/>
              <a:t>小児形成外科分野指導医（発足予定）</a:t>
            </a:r>
            <a:endParaRPr kumimoji="1" lang="en-US" altLang="ja-JP" dirty="0" smtClean="0"/>
          </a:p>
          <a:p>
            <a:pPr>
              <a:lnSpc>
                <a:spcPct val="120000"/>
              </a:lnSpc>
            </a:pPr>
            <a:r>
              <a:rPr lang="ja-JP" altLang="en-US" dirty="0" smtClean="0"/>
              <a:t>上記の分野指導医、特定分野指導医のうち複数の資格を持つものを形成外科領域指導医として認定する。</a:t>
            </a:r>
            <a:endParaRPr lang="en-US" altLang="ja-JP" dirty="0" smtClean="0"/>
          </a:p>
          <a:p>
            <a:pPr marL="0" indent="0">
              <a:lnSpc>
                <a:spcPct val="120000"/>
              </a:lnSpc>
              <a:buNone/>
            </a:pPr>
            <a:endParaRPr kumimoji="1" lang="ja-JP" altLang="en-US" dirty="0"/>
          </a:p>
        </p:txBody>
      </p:sp>
    </p:spTree>
    <p:extLst>
      <p:ext uri="{BB962C8B-B14F-4D97-AF65-F5344CB8AC3E}">
        <p14:creationId xmlns:p14="http://schemas.microsoft.com/office/powerpoint/2010/main" val="1256797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形成外科領域専門医の認定基準</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t>各基幹施設の形成外科研修プログラムによる</a:t>
            </a:r>
            <a:r>
              <a:rPr kumimoji="1" lang="en-US" altLang="ja-JP" dirty="0" smtClean="0">
                <a:solidFill>
                  <a:srgbClr val="FFC000"/>
                </a:solidFill>
              </a:rPr>
              <a:t>4</a:t>
            </a:r>
            <a:r>
              <a:rPr kumimoji="1" lang="ja-JP" altLang="en-US" dirty="0" smtClean="0">
                <a:solidFill>
                  <a:srgbClr val="FFC000"/>
                </a:solidFill>
              </a:rPr>
              <a:t>年間</a:t>
            </a:r>
            <a:r>
              <a:rPr kumimoji="1" lang="ja-JP" altLang="en-US" dirty="0" smtClean="0"/>
              <a:t>の研修（当該基幹施設での研修</a:t>
            </a:r>
            <a:r>
              <a:rPr kumimoji="1" lang="en-US" altLang="ja-JP" dirty="0" smtClean="0"/>
              <a:t>1</a:t>
            </a:r>
            <a:r>
              <a:rPr kumimoji="1" lang="ja-JP" altLang="en-US" dirty="0" smtClean="0"/>
              <a:t>年以上が必須）</a:t>
            </a:r>
            <a:endParaRPr kumimoji="1" lang="en-US" altLang="ja-JP" dirty="0" smtClean="0"/>
          </a:p>
          <a:p>
            <a:r>
              <a:rPr lang="ja-JP" altLang="en-US" dirty="0" smtClean="0"/>
              <a:t>担当医として手術に関与した</a:t>
            </a:r>
            <a:r>
              <a:rPr lang="en-US" altLang="ja-JP" dirty="0" smtClean="0"/>
              <a:t>300</a:t>
            </a:r>
            <a:r>
              <a:rPr lang="ja-JP" altLang="en-US" dirty="0" smtClean="0"/>
              <a:t>症例（うち</a:t>
            </a:r>
            <a:r>
              <a:rPr lang="en-US" altLang="ja-JP" dirty="0" smtClean="0"/>
              <a:t>80</a:t>
            </a:r>
            <a:r>
              <a:rPr lang="ja-JP" altLang="en-US" dirty="0" smtClean="0"/>
              <a:t>症例以上は術者）の一覧表</a:t>
            </a:r>
            <a:endParaRPr lang="en-US" altLang="ja-JP" dirty="0" smtClean="0"/>
          </a:p>
          <a:p>
            <a:r>
              <a:rPr kumimoji="1" lang="ja-JP" altLang="en-US" dirty="0" smtClean="0"/>
              <a:t>術</a:t>
            </a:r>
            <a:r>
              <a:rPr kumimoji="1" lang="ja-JP" altLang="en-US" dirty="0"/>
              <a:t>者</a:t>
            </a:r>
            <a:r>
              <a:rPr kumimoji="1" lang="ja-JP" altLang="en-US" dirty="0" smtClean="0"/>
              <a:t>として手術を行った</a:t>
            </a:r>
            <a:r>
              <a:rPr kumimoji="1" lang="en-US" altLang="ja-JP" dirty="0" smtClean="0"/>
              <a:t>10</a:t>
            </a:r>
            <a:r>
              <a:rPr kumimoji="1" lang="ja-JP" altLang="en-US" dirty="0" smtClean="0"/>
              <a:t>症例の病歴要約</a:t>
            </a:r>
            <a:endParaRPr kumimoji="1" lang="en-US" altLang="ja-JP" dirty="0" smtClean="0"/>
          </a:p>
          <a:p>
            <a:r>
              <a:rPr lang="ja-JP" altLang="en-US" dirty="0" smtClean="0"/>
              <a:t>学術講習会受講（</a:t>
            </a:r>
            <a:r>
              <a:rPr lang="en-US" altLang="ja-JP" dirty="0" smtClean="0"/>
              <a:t>4</a:t>
            </a:r>
            <a:r>
              <a:rPr lang="ja-JP" altLang="en-US" dirty="0" smtClean="0"/>
              <a:t>回以上）</a:t>
            </a:r>
            <a:endParaRPr lang="en-US" altLang="ja-JP" dirty="0" smtClean="0"/>
          </a:p>
          <a:p>
            <a:r>
              <a:rPr kumimoji="1" lang="en-US" altLang="ja-JP" dirty="0"/>
              <a:t>1</a:t>
            </a:r>
            <a:r>
              <a:rPr kumimoji="1" lang="ja-JP" altLang="en-US" dirty="0" smtClean="0"/>
              <a:t>編以上の筆頭著者としての論文発表</a:t>
            </a:r>
            <a:endParaRPr kumimoji="1" lang="en-US" altLang="ja-JP" dirty="0" smtClean="0"/>
          </a:p>
          <a:p>
            <a:r>
              <a:rPr lang="ja-JP" altLang="en-US" dirty="0" smtClean="0"/>
              <a:t>筆記試験および口頭試問による審査</a:t>
            </a:r>
            <a:endParaRPr lang="en-US" altLang="ja-JP" dirty="0" smtClean="0"/>
          </a:p>
          <a:p>
            <a:r>
              <a:rPr kumimoji="1" lang="ja-JP" altLang="en-US" dirty="0">
                <a:solidFill>
                  <a:srgbClr val="FFC000"/>
                </a:solidFill>
              </a:rPr>
              <a:t>機構</a:t>
            </a:r>
            <a:r>
              <a:rPr kumimoji="1" lang="ja-JP" altLang="en-US" dirty="0" smtClean="0">
                <a:solidFill>
                  <a:srgbClr val="FFC000"/>
                </a:solidFill>
              </a:rPr>
              <a:t>による</a:t>
            </a:r>
            <a:r>
              <a:rPr kumimoji="1" lang="ja-JP" altLang="en-US" dirty="0">
                <a:solidFill>
                  <a:srgbClr val="FFC000"/>
                </a:solidFill>
              </a:rPr>
              <a:t>認定</a:t>
            </a:r>
            <a:r>
              <a:rPr kumimoji="1" lang="ja-JP" altLang="en-US" dirty="0" smtClean="0">
                <a:solidFill>
                  <a:srgbClr val="FFC000"/>
                </a:solidFill>
              </a:rPr>
              <a:t>は</a:t>
            </a:r>
            <a:r>
              <a:rPr kumimoji="1" lang="en-US" altLang="ja-JP" dirty="0" smtClean="0">
                <a:solidFill>
                  <a:srgbClr val="FFC000"/>
                </a:solidFill>
              </a:rPr>
              <a:t>2021</a:t>
            </a:r>
            <a:r>
              <a:rPr kumimoji="1" lang="ja-JP" altLang="en-US" dirty="0" smtClean="0">
                <a:solidFill>
                  <a:srgbClr val="FFC000"/>
                </a:solidFill>
              </a:rPr>
              <a:t>年度から開始、</a:t>
            </a:r>
            <a:r>
              <a:rPr kumimoji="1" lang="en-US" altLang="ja-JP" dirty="0" smtClean="0">
                <a:solidFill>
                  <a:srgbClr val="FFC000"/>
                </a:solidFill>
              </a:rPr>
              <a:t>2020</a:t>
            </a:r>
            <a:r>
              <a:rPr kumimoji="1" lang="ja-JP" altLang="en-US" dirty="0" smtClean="0">
                <a:solidFill>
                  <a:srgbClr val="FFC000"/>
                </a:solidFill>
              </a:rPr>
              <a:t>年度までは現行どおり学会による専門医認定を行う。</a:t>
            </a:r>
            <a:endParaRPr kumimoji="1" lang="ja-JP" altLang="en-US" dirty="0">
              <a:solidFill>
                <a:srgbClr val="FFC000"/>
              </a:solidFill>
            </a:endParaRPr>
          </a:p>
        </p:txBody>
      </p:sp>
    </p:spTree>
    <p:extLst>
      <p:ext uri="{BB962C8B-B14F-4D97-AF65-F5344CB8AC3E}">
        <p14:creationId xmlns:p14="http://schemas.microsoft.com/office/powerpoint/2010/main" val="110904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7859216" cy="706090"/>
          </a:xfrm>
        </p:spPr>
        <p:txBody>
          <a:bodyPr>
            <a:normAutofit/>
          </a:bodyPr>
          <a:lstStyle/>
          <a:p>
            <a:r>
              <a:rPr lang="ja-JP" altLang="en-US" sz="3200" dirty="0" smtClean="0"/>
              <a:t>専門研修における必要経験症例</a:t>
            </a:r>
            <a:endParaRPr kumimoji="1" lang="ja-JP" altLang="en-US" sz="32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68976578"/>
              </p:ext>
            </p:extLst>
          </p:nvPr>
        </p:nvGraphicFramePr>
        <p:xfrm>
          <a:off x="1259632" y="764704"/>
          <a:ext cx="6480720" cy="5915660"/>
        </p:xfrm>
        <a:graphic>
          <a:graphicData uri="http://schemas.openxmlformats.org/drawingml/2006/table">
            <a:tbl>
              <a:tblPr>
                <a:tableStyleId>{5C22544A-7EE6-4342-B048-85BDC9FD1C3A}</a:tableStyleId>
              </a:tblPr>
              <a:tblGrid>
                <a:gridCol w="2067517"/>
                <a:gridCol w="2613003"/>
                <a:gridCol w="936104"/>
                <a:gridCol w="864096"/>
              </a:tblGrid>
              <a:tr h="148166">
                <a:tc>
                  <a:txBody>
                    <a:bodyPr/>
                    <a:lstStyle/>
                    <a:p>
                      <a:pPr algn="l" fontAlgn="b"/>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経験症例数</a:t>
                      </a:r>
                    </a:p>
                  </a:txBody>
                  <a:tcPr marL="6350" marR="6350" marT="6350" marB="0" anchor="b"/>
                </a:tc>
                <a:tc>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経験執刀数</a:t>
                      </a:r>
                    </a:p>
                  </a:txBody>
                  <a:tcPr marL="6350" marR="6350" marT="6350" marB="0" anchor="b"/>
                </a:tc>
              </a:tr>
              <a:tr h="148166">
                <a:tc>
                  <a:txBody>
                    <a:bodyPr/>
                    <a:lstStyle/>
                    <a:p>
                      <a:pPr algn="l"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Ⅰ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外傷</a:t>
                      </a: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上肢・下肢の外傷</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外傷後の組織欠損（</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次再建）</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顔面骨折</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zh-TW"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顔面軟部組織損傷</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頭部・頸部・体幹の外傷</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熱傷・凍傷・化学損傷・電撃傷</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小計</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6350" marR="6350" marT="6350" marB="0" anchor="b"/>
                </a:tc>
              </a:tr>
              <a:tr h="148166">
                <a:tc>
                  <a:txBody>
                    <a:bodyPr/>
                    <a:lstStyle/>
                    <a:p>
                      <a:pPr algn="l"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Ⅱ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先天異常</a:t>
                      </a: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頚部の先天異常</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c>
                  <a:txBody>
                    <a:body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四肢の先天異常</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唇裂・口蓋裂</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体幹（その他）の先天異常</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c>
                  <a:txBody>
                    <a:body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頭蓋・顎・顔面の先天異常</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小計</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6350" marR="6350" marT="6350" marB="0" anchor="b"/>
                </a:tc>
              </a:tr>
              <a:tr h="148166">
                <a:tc>
                  <a:txBody>
                    <a:bodyPr/>
                    <a:lstStyle/>
                    <a:p>
                      <a:pPr algn="l"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Ⅲ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腫瘍</a:t>
                      </a: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悪性腫瘍</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腫瘍の続発症</a:t>
                      </a:r>
                    </a:p>
                  </a:txBody>
                  <a:tcPr marL="6350" marR="6350" marT="6350" marB="0" anchor="b"/>
                </a:tc>
                <a:tc>
                  <a:txBody>
                    <a:bodyPr/>
                    <a:lstStyle/>
                    <a:p>
                      <a:pPr algn="r" fontAlgn="b"/>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腫瘍切除後の組織欠損（一次・二次再建）</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良性腫瘍</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小計</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6350" marR="6350" marT="6350" marB="0" anchor="b"/>
                </a:tc>
              </a:tr>
              <a:tr h="148166">
                <a:tc>
                  <a:txBody>
                    <a:bodyPr/>
                    <a:lstStyle/>
                    <a:p>
                      <a:pPr algn="l"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Ⅳ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瘢痕・瘢痕拘縮・ケロイド</a:t>
                      </a:r>
                    </a:p>
                  </a:txBody>
                  <a:tcPr marL="6350" marR="6350" marT="6350" marB="0" anchor="b"/>
                </a:tc>
                <a:tc>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瘢痕・瘢痕拘縮・ケロイド</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小計</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6350" marR="6350" marT="6350" marB="0" anchor="b"/>
                </a:tc>
              </a:tr>
              <a:tr h="148166">
                <a:tc>
                  <a:txBody>
                    <a:bodyPr/>
                    <a:lstStyle/>
                    <a:p>
                      <a:pPr algn="l"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Ⅴ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難治性潰瘍</a:t>
                      </a: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その他の潰瘍（下腿・足潰瘍を含む）</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褥瘡</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小計</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6350" marR="6350" marT="6350" marB="0" anchor="b"/>
                </a:tc>
              </a:tr>
              <a:tr h="148166">
                <a:tc>
                  <a:txBody>
                    <a:bodyPr/>
                    <a:lstStyle/>
                    <a:p>
                      <a:pPr algn="l"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Ⅵ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炎症・変性疾患</a:t>
                      </a: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炎症・変性疾患</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小計</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350" marR="6350" marT="6350" marB="0" anchor="b"/>
                </a:tc>
              </a:tr>
              <a:tr h="148166">
                <a:tc>
                  <a:txBody>
                    <a:bodyPr/>
                    <a:lstStyle/>
                    <a:p>
                      <a:pPr algn="l"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Ⅶ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美容外科</a:t>
                      </a:r>
                    </a:p>
                  </a:txBody>
                  <a:tcPr marL="6350" marR="6350" marT="6350" marB="0" anchor="b"/>
                </a:tc>
                <a:tc>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手術</a:t>
                      </a:r>
                    </a:p>
                  </a:txBody>
                  <a:tcPr marL="6350" marR="6350" marT="6350" marB="0" anchor="b"/>
                </a:tc>
                <a:tc>
                  <a:txBody>
                    <a:body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c>
                  <a:txBody>
                    <a:body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処置（非手術、レーザーを含む）</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小計</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b"/>
                </a:tc>
              </a:tr>
              <a:tr h="148166">
                <a:tc>
                  <a:txBody>
                    <a:bodyPr/>
                    <a:lstStyle/>
                    <a:p>
                      <a:pPr algn="l"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Ⅷ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その他</a:t>
                      </a:r>
                    </a:p>
                  </a:txBody>
                  <a:tcPr marL="6350" marR="6350" marT="6350" marB="0" anchor="b"/>
                </a:tc>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その他（眼瞼下垂，腋臭症）</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350" marR="6350" marT="6350" marB="0" anchor="b"/>
                </a:tc>
              </a:tr>
              <a:tr h="148166">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小計</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6350" marR="6350" marT="6350" marB="0" anchor="b"/>
                </a:tc>
                <a:tc>
                  <a:txBody>
                    <a:bodyPr/>
                    <a:lstStyle/>
                    <a:p>
                      <a:pPr algn="r" fontAlgn="b"/>
                      <a:r>
                        <a:rPr lang="en-US" altLang="ja-JP" sz="1100" b="0" i="0" u="sng"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350" marR="6350" marT="6350" marB="0" anchor="b"/>
                </a:tc>
              </a:tr>
              <a:tr h="148166">
                <a:tc>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指定症例の総計</a:t>
                      </a:r>
                    </a:p>
                  </a:txBody>
                  <a:tcPr marL="6350" marR="6350" marT="6350" marB="0" anchor="b"/>
                </a:tc>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220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6350" marR="6350" marT="6350" marB="0" anchor="b"/>
                </a:tc>
              </a:tr>
              <a:tr h="148166">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自由選択枠</a:t>
                      </a:r>
                    </a:p>
                  </a:txBody>
                  <a:tcPr marL="6350" marR="6350" marT="6350" marB="0" anchor="b"/>
                </a:tc>
                <a:tc>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6350" marR="6350" marT="6350" marB="0" anchor="b"/>
                </a:tc>
              </a:tr>
              <a:tr h="148166">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総合計症例数</a:t>
                      </a:r>
                    </a:p>
                  </a:txBody>
                  <a:tcPr marL="6350" marR="6350" marT="6350" marB="0" anchor="b"/>
                </a:tc>
                <a:tc>
                  <a:txBody>
                    <a:bodyPr/>
                    <a:lstStyle/>
                    <a:p>
                      <a:pPr algn="l" fontAlgn="b"/>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300</a:t>
                      </a:r>
                    </a:p>
                  </a:txBody>
                  <a:tcPr marL="6350" marR="6350" marT="6350" marB="0" anchor="b"/>
                </a:tc>
                <a:tc>
                  <a:txBody>
                    <a:body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80</a:t>
                      </a:r>
                    </a:p>
                  </a:txBody>
                  <a:tcPr marL="6350" marR="6350" marT="6350" marB="0" anchor="b"/>
                </a:tc>
              </a:tr>
            </a:tbl>
          </a:graphicData>
        </a:graphic>
      </p:graphicFrame>
    </p:spTree>
    <p:extLst>
      <p:ext uri="{BB962C8B-B14F-4D97-AF65-F5344CB8AC3E}">
        <p14:creationId xmlns:p14="http://schemas.microsoft.com/office/powerpoint/2010/main" val="399716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TotalTime>
  <Words>1310</Words>
  <Application>Microsoft Office PowerPoint</Application>
  <PresentationFormat>画面に合わせる (4:3)</PresentationFormat>
  <Paragraphs>248</Paragraphs>
  <Slides>17</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3</vt:i4>
      </vt:variant>
      <vt:variant>
        <vt:lpstr>スライド タイトル</vt:lpstr>
      </vt:variant>
      <vt:variant>
        <vt:i4>17</vt:i4>
      </vt:variant>
    </vt:vector>
  </HeadingPairs>
  <TitlesOfParts>
    <vt:vector size="23" baseType="lpstr">
      <vt:lpstr>ＭＳ Ｐゴシック</vt:lpstr>
      <vt:lpstr>Arial</vt:lpstr>
      <vt:lpstr>Calibri</vt:lpstr>
      <vt:lpstr>Office テーマ</vt:lpstr>
      <vt:lpstr>1_デザインの設定</vt:lpstr>
      <vt:lpstr>デザインの設定</vt:lpstr>
      <vt:lpstr>  新専門医制度下の研修施設について</vt:lpstr>
      <vt:lpstr>内容</vt:lpstr>
      <vt:lpstr>新専門医制度開始のタイムスケジュール</vt:lpstr>
      <vt:lpstr>専門研修施設群の認定</vt:lpstr>
      <vt:lpstr>現行施設制度と新研修施設制度</vt:lpstr>
      <vt:lpstr>専門研修指導医の要件</vt:lpstr>
      <vt:lpstr>形成外科領域指導医制度</vt:lpstr>
      <vt:lpstr>形成外科領域専門医の認定基準</vt:lpstr>
      <vt:lpstr>専門研修における必要経験症例</vt:lpstr>
      <vt:lpstr>専門研修施設群の構築と研修プログラム作成</vt:lpstr>
      <vt:lpstr>PowerPoint プレゼンテーション</vt:lpstr>
      <vt:lpstr>研修施設に求められる条件</vt:lpstr>
      <vt:lpstr>各プログラムの定員に対する考え方</vt:lpstr>
      <vt:lpstr>例: D医科大学プログラム</vt:lpstr>
      <vt:lpstr>例: T大学プログラム</vt:lpstr>
      <vt:lpstr>例: X総合病院プログラム</vt:lpstr>
      <vt:lpstr>ご清聴ありがとうございました</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乳房再建用 エキスパンダー/インプラントの 使用基準について</dc:title>
  <dc:creator>asato</dc:creator>
  <cp:lastModifiedBy>朝戸裕貴</cp:lastModifiedBy>
  <cp:revision>104</cp:revision>
  <dcterms:created xsi:type="dcterms:W3CDTF">2013-08-28T00:35:41Z</dcterms:created>
  <dcterms:modified xsi:type="dcterms:W3CDTF">2015-07-24T23:55:51Z</dcterms:modified>
</cp:coreProperties>
</file>